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358" r:id="rId2"/>
    <p:sldId id="257" r:id="rId3"/>
    <p:sldId id="258" r:id="rId4"/>
    <p:sldId id="279" r:id="rId5"/>
    <p:sldId id="281" r:id="rId6"/>
    <p:sldId id="271" r:id="rId7"/>
    <p:sldId id="275" r:id="rId8"/>
    <p:sldId id="276" r:id="rId9"/>
    <p:sldId id="277" r:id="rId10"/>
    <p:sldId id="278" r:id="rId11"/>
    <p:sldId id="285" r:id="rId12"/>
    <p:sldId id="282" r:id="rId13"/>
    <p:sldId id="283" r:id="rId14"/>
    <p:sldId id="284" r:id="rId15"/>
    <p:sldId id="291" r:id="rId16"/>
    <p:sldId id="292" r:id="rId17"/>
    <p:sldId id="293" r:id="rId18"/>
    <p:sldId id="294" r:id="rId19"/>
    <p:sldId id="295" r:id="rId20"/>
    <p:sldId id="338" r:id="rId21"/>
    <p:sldId id="296" r:id="rId22"/>
    <p:sldId id="297" r:id="rId23"/>
    <p:sldId id="298" r:id="rId24"/>
    <p:sldId id="288" r:id="rId25"/>
    <p:sldId id="299" r:id="rId26"/>
    <p:sldId id="339"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286" r:id="rId44"/>
    <p:sldId id="287" r:id="rId45"/>
    <p:sldId id="273" r:id="rId46"/>
    <p:sldId id="272" r:id="rId47"/>
    <p:sldId id="260" r:id="rId48"/>
    <p:sldId id="265" r:id="rId49"/>
    <p:sldId id="259" r:id="rId50"/>
    <p:sldId id="261" r:id="rId51"/>
    <p:sldId id="262" r:id="rId52"/>
    <p:sldId id="263" r:id="rId53"/>
    <p:sldId id="267" r:id="rId54"/>
    <p:sldId id="269" r:id="rId55"/>
    <p:sldId id="270" r:id="rId56"/>
    <p:sldId id="359" r:id="rId57"/>
    <p:sldId id="361" r:id="rId58"/>
    <p:sldId id="360" r:id="rId59"/>
    <p:sldId id="268" r:id="rId60"/>
    <p:sldId id="274" r:id="rId61"/>
    <p:sldId id="362" r:id="rId62"/>
    <p:sldId id="363" r:id="rId63"/>
    <p:sldId id="364" r:id="rId64"/>
    <p:sldId id="365" r:id="rId65"/>
    <p:sldId id="366" r:id="rId66"/>
    <p:sldId id="367" r:id="rId67"/>
    <p:sldId id="368" r:id="rId68"/>
    <p:sldId id="369" r:id="rId69"/>
    <p:sldId id="370" r:id="rId70"/>
    <p:sldId id="264" r:id="rId71"/>
    <p:sldId id="329" r:id="rId72"/>
    <p:sldId id="290" r:id="rId73"/>
    <p:sldId id="300" r:id="rId74"/>
    <p:sldId id="301" r:id="rId75"/>
    <p:sldId id="302" r:id="rId76"/>
    <p:sldId id="305" r:id="rId77"/>
    <p:sldId id="303" r:id="rId78"/>
    <p:sldId id="306" r:id="rId79"/>
    <p:sldId id="307" r:id="rId80"/>
    <p:sldId id="308" r:id="rId81"/>
    <p:sldId id="309" r:id="rId82"/>
    <p:sldId id="311" r:id="rId83"/>
    <p:sldId id="310" r:id="rId84"/>
    <p:sldId id="312" r:id="rId85"/>
    <p:sldId id="314" r:id="rId86"/>
    <p:sldId id="315" r:id="rId87"/>
    <p:sldId id="316" r:id="rId88"/>
    <p:sldId id="319" r:id="rId89"/>
    <p:sldId id="320" r:id="rId90"/>
    <p:sldId id="321" r:id="rId91"/>
    <p:sldId id="322" r:id="rId92"/>
    <p:sldId id="323" r:id="rId93"/>
    <p:sldId id="324" r:id="rId94"/>
    <p:sldId id="325" r:id="rId95"/>
    <p:sldId id="326" r:id="rId96"/>
    <p:sldId id="327" r:id="rId97"/>
    <p:sldId id="328" r:id="rId98"/>
    <p:sldId id="318" r:id="rId99"/>
    <p:sldId id="330" r:id="rId100"/>
    <p:sldId id="332" r:id="rId101"/>
    <p:sldId id="334" r:id="rId102"/>
    <p:sldId id="335" r:id="rId103"/>
    <p:sldId id="333" r:id="rId104"/>
    <p:sldId id="337" r:id="rId105"/>
    <p:sldId id="372" r:id="rId106"/>
    <p:sldId id="373" r:id="rId107"/>
    <p:sldId id="374" r:id="rId108"/>
    <p:sldId id="376" r:id="rId109"/>
    <p:sldId id="377" r:id="rId110"/>
    <p:sldId id="379" r:id="rId111"/>
    <p:sldId id="380" r:id="rId112"/>
    <p:sldId id="381" r:id="rId113"/>
    <p:sldId id="383" r:id="rId114"/>
    <p:sldId id="384" r:id="rId115"/>
    <p:sldId id="382" r:id="rId116"/>
    <p:sldId id="386" r:id="rId117"/>
    <p:sldId id="387" r:id="rId118"/>
    <p:sldId id="388" r:id="rId119"/>
    <p:sldId id="389" r:id="rId120"/>
    <p:sldId id="390" r:id="rId121"/>
    <p:sldId id="391" r:id="rId122"/>
    <p:sldId id="392" r:id="rId123"/>
    <p:sldId id="393" r:id="rId124"/>
    <p:sldId id="394" r:id="rId125"/>
    <p:sldId id="395" r:id="rId126"/>
    <p:sldId id="396" r:id="rId127"/>
    <p:sldId id="397" r:id="rId128"/>
    <p:sldId id="398" r:id="rId129"/>
    <p:sldId id="399" r:id="rId130"/>
    <p:sldId id="400" r:id="rId131"/>
    <p:sldId id="401" r:id="rId132"/>
    <p:sldId id="402" r:id="rId133"/>
    <p:sldId id="403" r:id="rId134"/>
    <p:sldId id="404" r:id="rId135"/>
    <p:sldId id="371" r:id="rId136"/>
    <p:sldId id="289" r:id="rId137"/>
    <p:sldId id="405" r:id="rId138"/>
    <p:sldId id="406" r:id="rId139"/>
    <p:sldId id="375" r:id="rId140"/>
    <p:sldId id="357" r:id="rId1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36B139C5-87C0-4799-B0CA-862D846E975F}">
          <p14:sldIdLst>
            <p14:sldId id="358"/>
            <p14:sldId id="257"/>
            <p14:sldId id="258"/>
            <p14:sldId id="279"/>
            <p14:sldId id="281"/>
            <p14:sldId id="271"/>
            <p14:sldId id="275"/>
            <p14:sldId id="276"/>
            <p14:sldId id="277"/>
            <p14:sldId id="278"/>
            <p14:sldId id="285"/>
            <p14:sldId id="282"/>
            <p14:sldId id="283"/>
            <p14:sldId id="284"/>
            <p14:sldId id="291"/>
            <p14:sldId id="292"/>
            <p14:sldId id="293"/>
            <p14:sldId id="294"/>
            <p14:sldId id="295"/>
            <p14:sldId id="338"/>
            <p14:sldId id="296"/>
            <p14:sldId id="297"/>
            <p14:sldId id="298"/>
            <p14:sldId id="288"/>
            <p14:sldId id="299"/>
            <p14:sldId id="339"/>
            <p14:sldId id="341"/>
            <p14:sldId id="342"/>
            <p14:sldId id="343"/>
            <p14:sldId id="344"/>
            <p14:sldId id="345"/>
            <p14:sldId id="346"/>
            <p14:sldId id="347"/>
            <p14:sldId id="348"/>
            <p14:sldId id="349"/>
            <p14:sldId id="350"/>
            <p14:sldId id="351"/>
            <p14:sldId id="352"/>
            <p14:sldId id="353"/>
            <p14:sldId id="354"/>
            <p14:sldId id="355"/>
            <p14:sldId id="356"/>
            <p14:sldId id="286"/>
            <p14:sldId id="287"/>
            <p14:sldId id="273"/>
            <p14:sldId id="272"/>
            <p14:sldId id="260"/>
            <p14:sldId id="265"/>
            <p14:sldId id="259"/>
            <p14:sldId id="261"/>
            <p14:sldId id="262"/>
            <p14:sldId id="263"/>
            <p14:sldId id="267"/>
            <p14:sldId id="269"/>
            <p14:sldId id="270"/>
            <p14:sldId id="359"/>
            <p14:sldId id="361"/>
            <p14:sldId id="360"/>
            <p14:sldId id="268"/>
            <p14:sldId id="274"/>
            <p14:sldId id="362"/>
            <p14:sldId id="363"/>
            <p14:sldId id="364"/>
            <p14:sldId id="365"/>
            <p14:sldId id="366"/>
            <p14:sldId id="367"/>
            <p14:sldId id="368"/>
            <p14:sldId id="369"/>
            <p14:sldId id="370"/>
            <p14:sldId id="264"/>
            <p14:sldId id="329"/>
            <p14:sldId id="290"/>
            <p14:sldId id="300"/>
            <p14:sldId id="301"/>
            <p14:sldId id="302"/>
            <p14:sldId id="305"/>
            <p14:sldId id="303"/>
            <p14:sldId id="306"/>
            <p14:sldId id="307"/>
            <p14:sldId id="308"/>
            <p14:sldId id="309"/>
            <p14:sldId id="311"/>
            <p14:sldId id="310"/>
            <p14:sldId id="312"/>
            <p14:sldId id="314"/>
            <p14:sldId id="315"/>
            <p14:sldId id="316"/>
            <p14:sldId id="319"/>
            <p14:sldId id="320"/>
            <p14:sldId id="321"/>
            <p14:sldId id="322"/>
            <p14:sldId id="323"/>
            <p14:sldId id="324"/>
            <p14:sldId id="325"/>
            <p14:sldId id="326"/>
            <p14:sldId id="327"/>
            <p14:sldId id="328"/>
            <p14:sldId id="318"/>
            <p14:sldId id="330"/>
            <p14:sldId id="332"/>
            <p14:sldId id="334"/>
            <p14:sldId id="335"/>
            <p14:sldId id="333"/>
            <p14:sldId id="337"/>
            <p14:sldId id="372"/>
            <p14:sldId id="373"/>
            <p14:sldId id="374"/>
            <p14:sldId id="376"/>
            <p14:sldId id="377"/>
            <p14:sldId id="379"/>
            <p14:sldId id="380"/>
            <p14:sldId id="381"/>
            <p14:sldId id="383"/>
            <p14:sldId id="384"/>
            <p14:sldId id="382"/>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371"/>
            <p14:sldId id="289"/>
            <p14:sldId id="405"/>
            <p14:sldId id="406"/>
            <p14:sldId id="375"/>
            <p14:sldId id="357"/>
          </p14:sldIdLst>
        </p14:section>
        <p14:section name="Section sans titre" id="{202D04B8-E2B3-4324-965F-49D3F0713E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590"/>
    <a:srgbClr val="FBEB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83399" autoAdjust="0"/>
  </p:normalViewPr>
  <p:slideViewPr>
    <p:cSldViewPr snapToGrid="0">
      <p:cViewPr varScale="1">
        <p:scale>
          <a:sx n="69" d="100"/>
          <a:sy n="69" d="100"/>
        </p:scale>
        <p:origin x="100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69DFCC-DF35-4D81-AE9F-F200C9A6AA68}" type="datetimeFigureOut">
              <a:rPr lang="fr-FR" smtClean="0"/>
              <a:t>05/06/2024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35943-5CEE-4EBD-B29D-78C59041D046}" type="slidenum">
              <a:rPr lang="fr-FR" smtClean="0"/>
              <a:t>‹N°›</a:t>
            </a:fld>
            <a:endParaRPr lang="fr-FR"/>
          </a:p>
        </p:txBody>
      </p:sp>
    </p:spTree>
    <p:extLst>
      <p:ext uri="{BB962C8B-B14F-4D97-AF65-F5344CB8AC3E}">
        <p14:creationId xmlns:p14="http://schemas.microsoft.com/office/powerpoint/2010/main" val="3512342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1</a:t>
            </a:fld>
            <a:endParaRPr lang="fr-FR"/>
          </a:p>
        </p:txBody>
      </p:sp>
    </p:spTree>
    <p:extLst>
      <p:ext uri="{BB962C8B-B14F-4D97-AF65-F5344CB8AC3E}">
        <p14:creationId xmlns:p14="http://schemas.microsoft.com/office/powerpoint/2010/main" val="301269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30</a:t>
            </a:fld>
            <a:endParaRPr lang="fr-FR"/>
          </a:p>
        </p:txBody>
      </p:sp>
    </p:spTree>
    <p:extLst>
      <p:ext uri="{BB962C8B-B14F-4D97-AF65-F5344CB8AC3E}">
        <p14:creationId xmlns:p14="http://schemas.microsoft.com/office/powerpoint/2010/main" val="2618368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33</a:t>
            </a:fld>
            <a:endParaRPr lang="fr-FR"/>
          </a:p>
        </p:txBody>
      </p:sp>
    </p:spTree>
    <p:extLst>
      <p:ext uri="{BB962C8B-B14F-4D97-AF65-F5344CB8AC3E}">
        <p14:creationId xmlns:p14="http://schemas.microsoft.com/office/powerpoint/2010/main" val="2006231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35</a:t>
            </a:fld>
            <a:endParaRPr lang="fr-FR"/>
          </a:p>
        </p:txBody>
      </p:sp>
    </p:spTree>
    <p:extLst>
      <p:ext uri="{BB962C8B-B14F-4D97-AF65-F5344CB8AC3E}">
        <p14:creationId xmlns:p14="http://schemas.microsoft.com/office/powerpoint/2010/main" val="2810895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36</a:t>
            </a:fld>
            <a:endParaRPr lang="fr-FR"/>
          </a:p>
        </p:txBody>
      </p:sp>
    </p:spTree>
    <p:extLst>
      <p:ext uri="{BB962C8B-B14F-4D97-AF65-F5344CB8AC3E}">
        <p14:creationId xmlns:p14="http://schemas.microsoft.com/office/powerpoint/2010/main" val="3412433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37</a:t>
            </a:fld>
            <a:endParaRPr lang="fr-FR"/>
          </a:p>
        </p:txBody>
      </p:sp>
    </p:spTree>
    <p:extLst>
      <p:ext uri="{BB962C8B-B14F-4D97-AF65-F5344CB8AC3E}">
        <p14:creationId xmlns:p14="http://schemas.microsoft.com/office/powerpoint/2010/main" val="88146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38</a:t>
            </a:fld>
            <a:endParaRPr lang="fr-FR"/>
          </a:p>
        </p:txBody>
      </p:sp>
    </p:spTree>
    <p:extLst>
      <p:ext uri="{BB962C8B-B14F-4D97-AF65-F5344CB8AC3E}">
        <p14:creationId xmlns:p14="http://schemas.microsoft.com/office/powerpoint/2010/main" val="98286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39</a:t>
            </a:fld>
            <a:endParaRPr lang="fr-FR"/>
          </a:p>
        </p:txBody>
      </p:sp>
    </p:spTree>
    <p:extLst>
      <p:ext uri="{BB962C8B-B14F-4D97-AF65-F5344CB8AC3E}">
        <p14:creationId xmlns:p14="http://schemas.microsoft.com/office/powerpoint/2010/main" val="1317188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40</a:t>
            </a:fld>
            <a:endParaRPr lang="fr-FR"/>
          </a:p>
        </p:txBody>
      </p:sp>
    </p:spTree>
    <p:extLst>
      <p:ext uri="{BB962C8B-B14F-4D97-AF65-F5344CB8AC3E}">
        <p14:creationId xmlns:p14="http://schemas.microsoft.com/office/powerpoint/2010/main" val="1232996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41</a:t>
            </a:fld>
            <a:endParaRPr lang="fr-FR"/>
          </a:p>
        </p:txBody>
      </p:sp>
    </p:spTree>
    <p:extLst>
      <p:ext uri="{BB962C8B-B14F-4D97-AF65-F5344CB8AC3E}">
        <p14:creationId xmlns:p14="http://schemas.microsoft.com/office/powerpoint/2010/main" val="2904344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42</a:t>
            </a:fld>
            <a:endParaRPr lang="fr-FR"/>
          </a:p>
        </p:txBody>
      </p:sp>
    </p:spTree>
    <p:extLst>
      <p:ext uri="{BB962C8B-B14F-4D97-AF65-F5344CB8AC3E}">
        <p14:creationId xmlns:p14="http://schemas.microsoft.com/office/powerpoint/2010/main" val="329872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Chaque projet est </a:t>
            </a:r>
            <a:r>
              <a:rPr lang="fr-FR" b="1" dirty="0"/>
              <a:t>unique</a:t>
            </a:r>
            <a:r>
              <a:rPr lang="fr-FR" dirty="0"/>
              <a:t>, et la durée exacte de la phase d'analyse et de conception doit être </a:t>
            </a:r>
            <a:r>
              <a:rPr lang="fr-FR" b="1" dirty="0"/>
              <a:t>adaptée</a:t>
            </a:r>
            <a:r>
              <a:rPr lang="fr-FR" dirty="0"/>
              <a:t> aux besoins spécifiques et aux </a:t>
            </a:r>
            <a:r>
              <a:rPr lang="fr-FR" b="1" dirty="0"/>
              <a:t>contraintes</a:t>
            </a:r>
            <a:r>
              <a:rPr lang="fr-FR" dirty="0"/>
              <a:t> du projet.</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4</a:t>
            </a:fld>
            <a:endParaRPr lang="fr-FR"/>
          </a:p>
        </p:txBody>
      </p:sp>
    </p:spTree>
    <p:extLst>
      <p:ext uri="{BB962C8B-B14F-4D97-AF65-F5344CB8AC3E}">
        <p14:creationId xmlns:p14="http://schemas.microsoft.com/office/powerpoint/2010/main" val="2907471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73</a:t>
            </a:fld>
            <a:endParaRPr lang="fr-FR"/>
          </a:p>
        </p:txBody>
      </p:sp>
    </p:spTree>
    <p:extLst>
      <p:ext uri="{BB962C8B-B14F-4D97-AF65-F5344CB8AC3E}">
        <p14:creationId xmlns:p14="http://schemas.microsoft.com/office/powerpoint/2010/main" val="4200545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99</a:t>
            </a:fld>
            <a:endParaRPr lang="fr-FR"/>
          </a:p>
        </p:txBody>
      </p:sp>
    </p:spTree>
    <p:extLst>
      <p:ext uri="{BB962C8B-B14F-4D97-AF65-F5344CB8AC3E}">
        <p14:creationId xmlns:p14="http://schemas.microsoft.com/office/powerpoint/2010/main" val="271147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100</a:t>
            </a:fld>
            <a:endParaRPr lang="fr-FR"/>
          </a:p>
        </p:txBody>
      </p:sp>
    </p:spTree>
    <p:extLst>
      <p:ext uri="{BB962C8B-B14F-4D97-AF65-F5344CB8AC3E}">
        <p14:creationId xmlns:p14="http://schemas.microsoft.com/office/powerpoint/2010/main" val="248015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101</a:t>
            </a:fld>
            <a:endParaRPr lang="fr-FR"/>
          </a:p>
        </p:txBody>
      </p:sp>
    </p:spTree>
    <p:extLst>
      <p:ext uri="{BB962C8B-B14F-4D97-AF65-F5344CB8AC3E}">
        <p14:creationId xmlns:p14="http://schemas.microsoft.com/office/powerpoint/2010/main" val="3339706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102</a:t>
            </a:fld>
            <a:endParaRPr lang="fr-FR"/>
          </a:p>
        </p:txBody>
      </p:sp>
    </p:spTree>
    <p:extLst>
      <p:ext uri="{BB962C8B-B14F-4D97-AF65-F5344CB8AC3E}">
        <p14:creationId xmlns:p14="http://schemas.microsoft.com/office/powerpoint/2010/main" val="4204483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107</a:t>
            </a:fld>
            <a:endParaRPr lang="fr-FR"/>
          </a:p>
        </p:txBody>
      </p:sp>
    </p:spTree>
    <p:extLst>
      <p:ext uri="{BB962C8B-B14F-4D97-AF65-F5344CB8AC3E}">
        <p14:creationId xmlns:p14="http://schemas.microsoft.com/office/powerpoint/2010/main" val="4224155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108</a:t>
            </a:fld>
            <a:endParaRPr lang="fr-FR"/>
          </a:p>
        </p:txBody>
      </p:sp>
    </p:spTree>
    <p:extLst>
      <p:ext uri="{BB962C8B-B14F-4D97-AF65-F5344CB8AC3E}">
        <p14:creationId xmlns:p14="http://schemas.microsoft.com/office/powerpoint/2010/main" val="51884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Chaque projet est </a:t>
            </a:r>
            <a:r>
              <a:rPr lang="fr-FR" b="1" dirty="0"/>
              <a:t>unique</a:t>
            </a:r>
            <a:r>
              <a:rPr lang="fr-FR" dirty="0"/>
              <a:t>, et la durée exacte de la phase d'analyse et de conception doit être </a:t>
            </a:r>
            <a:r>
              <a:rPr lang="fr-FR" b="1" dirty="0"/>
              <a:t>adaptée</a:t>
            </a:r>
            <a:r>
              <a:rPr lang="fr-FR" dirty="0"/>
              <a:t> aux besoins spécifiques et aux </a:t>
            </a:r>
            <a:r>
              <a:rPr lang="fr-FR" b="1" dirty="0"/>
              <a:t>contraintes</a:t>
            </a:r>
            <a:r>
              <a:rPr lang="fr-FR" dirty="0"/>
              <a:t> du projet.</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5</a:t>
            </a:fld>
            <a:endParaRPr lang="fr-FR"/>
          </a:p>
        </p:txBody>
      </p:sp>
    </p:spTree>
    <p:extLst>
      <p:ext uri="{BB962C8B-B14F-4D97-AF65-F5344CB8AC3E}">
        <p14:creationId xmlns:p14="http://schemas.microsoft.com/office/powerpoint/2010/main" val="2021178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24</a:t>
            </a:fld>
            <a:endParaRPr lang="fr-FR"/>
          </a:p>
        </p:txBody>
      </p:sp>
    </p:spTree>
    <p:extLst>
      <p:ext uri="{BB962C8B-B14F-4D97-AF65-F5344CB8AC3E}">
        <p14:creationId xmlns:p14="http://schemas.microsoft.com/office/powerpoint/2010/main" val="1097377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25</a:t>
            </a:fld>
            <a:endParaRPr lang="fr-FR"/>
          </a:p>
        </p:txBody>
      </p:sp>
    </p:spTree>
    <p:extLst>
      <p:ext uri="{BB962C8B-B14F-4D97-AF65-F5344CB8AC3E}">
        <p14:creationId xmlns:p14="http://schemas.microsoft.com/office/powerpoint/2010/main" val="2014821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26</a:t>
            </a:fld>
            <a:endParaRPr lang="fr-FR"/>
          </a:p>
        </p:txBody>
      </p:sp>
    </p:spTree>
    <p:extLst>
      <p:ext uri="{BB962C8B-B14F-4D97-AF65-F5344CB8AC3E}">
        <p14:creationId xmlns:p14="http://schemas.microsoft.com/office/powerpoint/2010/main" val="351354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27</a:t>
            </a:fld>
            <a:endParaRPr lang="fr-FR"/>
          </a:p>
        </p:txBody>
      </p:sp>
    </p:spTree>
    <p:extLst>
      <p:ext uri="{BB962C8B-B14F-4D97-AF65-F5344CB8AC3E}">
        <p14:creationId xmlns:p14="http://schemas.microsoft.com/office/powerpoint/2010/main" val="1565324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28</a:t>
            </a:fld>
            <a:endParaRPr lang="fr-FR"/>
          </a:p>
        </p:txBody>
      </p:sp>
    </p:spTree>
    <p:extLst>
      <p:ext uri="{BB962C8B-B14F-4D97-AF65-F5344CB8AC3E}">
        <p14:creationId xmlns:p14="http://schemas.microsoft.com/office/powerpoint/2010/main" val="3604908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partie, nous allons voir comment établir une modélisation des données au niveau logique (ou relationnel) à partir d'un modèle conceptuel, puis comment passer à l'étape de création des tables.</a:t>
            </a:r>
          </a:p>
          <a:p>
            <a:endParaRPr lang="fr-FR" dirty="0"/>
          </a:p>
        </p:txBody>
      </p:sp>
      <p:sp>
        <p:nvSpPr>
          <p:cNvPr id="4" name="Espace réservé du numéro de diapositive 3"/>
          <p:cNvSpPr>
            <a:spLocks noGrp="1"/>
          </p:cNvSpPr>
          <p:nvPr>
            <p:ph type="sldNum" sz="quarter" idx="5"/>
          </p:nvPr>
        </p:nvSpPr>
        <p:spPr/>
        <p:txBody>
          <a:bodyPr/>
          <a:lstStyle/>
          <a:p>
            <a:fld id="{78335943-5CEE-4EBD-B29D-78C59041D046}" type="slidenum">
              <a:rPr lang="fr-FR" smtClean="0"/>
              <a:t>29</a:t>
            </a:fld>
            <a:endParaRPr lang="fr-FR"/>
          </a:p>
        </p:txBody>
      </p:sp>
    </p:spTree>
    <p:extLst>
      <p:ext uri="{BB962C8B-B14F-4D97-AF65-F5344CB8AC3E}">
        <p14:creationId xmlns:p14="http://schemas.microsoft.com/office/powerpoint/2010/main" val="171548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5CE3D3-F6E9-0BA8-ACD0-63CEFEC3D5A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2D28B4-21CE-B03E-6D81-F9A7D02E11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03D2DCE-ABDC-2B75-2346-A0CBAEADF3D7}"/>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5" name="Espace réservé du pied de page 4">
            <a:extLst>
              <a:ext uri="{FF2B5EF4-FFF2-40B4-BE49-F238E27FC236}">
                <a16:creationId xmlns:a16="http://schemas.microsoft.com/office/drawing/2014/main" id="{E6285471-E8F6-1AA7-81F5-FC75847C4E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C63DB7-430A-2F32-701F-4C7830645006}"/>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3215470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E4655F-08BA-9C5E-93D7-9ACAF7B607C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4DEF7B1-6BB2-91D4-4FF9-46E92A60A01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AC5472-784E-34C2-C644-467645968745}"/>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5" name="Espace réservé du pied de page 4">
            <a:extLst>
              <a:ext uri="{FF2B5EF4-FFF2-40B4-BE49-F238E27FC236}">
                <a16:creationId xmlns:a16="http://schemas.microsoft.com/office/drawing/2014/main" id="{6ECCCF91-94E8-F7B3-67BA-438A5EF917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AE57DF-939E-80F4-A8B6-471984147AE4}"/>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500840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9DCEAB6-8589-4C6A-F4EF-7774556C92A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0C13D09-644B-9362-CC7B-1180C046F12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92AF7F8-5006-28FE-9230-BF2B508810D2}"/>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5" name="Espace réservé du pied de page 4">
            <a:extLst>
              <a:ext uri="{FF2B5EF4-FFF2-40B4-BE49-F238E27FC236}">
                <a16:creationId xmlns:a16="http://schemas.microsoft.com/office/drawing/2014/main" id="{388B533E-A5BA-3741-447A-138D6F6CA7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6B6F698-86FF-A307-C9BF-3C2B0C4F8A6A}"/>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24697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151DD2-B91D-E2EB-8834-233592B80A0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1404EC-8645-C75B-4FD0-FF9CE841E0F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A8F182-EB51-BD33-56B2-10D80026E7C2}"/>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5" name="Espace réservé du pied de page 4">
            <a:extLst>
              <a:ext uri="{FF2B5EF4-FFF2-40B4-BE49-F238E27FC236}">
                <a16:creationId xmlns:a16="http://schemas.microsoft.com/office/drawing/2014/main" id="{8ECB6C33-5F2F-EC78-395A-5DEF1A8CCFE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1B84B21-3952-1FE9-98D4-17507D01586A}"/>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23967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7E1879-4F28-F77C-1C46-7D87AF779E0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5D7B291-61D9-7EF1-0B93-1A4B22C80B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C8543D3-E882-C902-F6EA-87E1810CEC8B}"/>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5" name="Espace réservé du pied de page 4">
            <a:extLst>
              <a:ext uri="{FF2B5EF4-FFF2-40B4-BE49-F238E27FC236}">
                <a16:creationId xmlns:a16="http://schemas.microsoft.com/office/drawing/2014/main" id="{612E90EE-EF94-12D3-DF91-D27F370FDC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B48408B-963F-0485-86D0-35AD6C52BB88}"/>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644222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915939-AEFE-E527-6404-B0EAC9E74CA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6537B2-2C78-98B9-BBD3-FE03394CA41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1927DA8-1497-42D0-4040-D4544DE4ADE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F9FB0A1-8318-0F2D-E949-351F0068A720}"/>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6" name="Espace réservé du pied de page 5">
            <a:extLst>
              <a:ext uri="{FF2B5EF4-FFF2-40B4-BE49-F238E27FC236}">
                <a16:creationId xmlns:a16="http://schemas.microsoft.com/office/drawing/2014/main" id="{8442530A-1B1A-03C0-9BB0-8EBF65C59DE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55188A8-37A4-A635-692C-89C1583958E2}"/>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2173188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CDFEF6-0056-F292-E8BD-89A3B6C5A6E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048F6D7-1A69-885B-77FF-8851EB727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B16950F-AA4A-9DB8-13E5-C477B2867A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069D2E7-6C36-CFCF-18B0-40DFBD633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CC41073-BD6C-7C1D-FA93-177C0023058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E803741-A345-9881-76E5-27AD301873D8}"/>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8" name="Espace réservé du pied de page 7">
            <a:extLst>
              <a:ext uri="{FF2B5EF4-FFF2-40B4-BE49-F238E27FC236}">
                <a16:creationId xmlns:a16="http://schemas.microsoft.com/office/drawing/2014/main" id="{C31F8CFD-EBA2-7575-0D7F-090171C9BB8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AC04036-440C-D917-F8F4-E647B38C4622}"/>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819612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799D7-E941-2014-77FF-CDCBE43E4C2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B6B7791-F559-68CE-14E8-3E5FF4D83092}"/>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4" name="Espace réservé du pied de page 3">
            <a:extLst>
              <a:ext uri="{FF2B5EF4-FFF2-40B4-BE49-F238E27FC236}">
                <a16:creationId xmlns:a16="http://schemas.microsoft.com/office/drawing/2014/main" id="{CF3D1B98-27AC-EC07-3E6E-081EFFEB24F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90CC419-7E4A-4E1B-31BF-B143C6AC72BA}"/>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3711837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F10D727-8160-0F7C-C257-8B473F1BEAE3}"/>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3" name="Espace réservé du pied de page 2">
            <a:extLst>
              <a:ext uri="{FF2B5EF4-FFF2-40B4-BE49-F238E27FC236}">
                <a16:creationId xmlns:a16="http://schemas.microsoft.com/office/drawing/2014/main" id="{9C867010-4E08-85DA-B521-13796F6EACE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3116DB1-EC69-2C02-C734-CEF66CF0D169}"/>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2855319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0C1B2-54D2-2554-8339-8C4A30AE32B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B3D0DB9-9CD2-5340-A3FC-6254741656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3776573-580D-F5C5-9EC3-D315D3B76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5CE4F90-9A6B-647F-DA77-AA81D501A6F9}"/>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6" name="Espace réservé du pied de page 5">
            <a:extLst>
              <a:ext uri="{FF2B5EF4-FFF2-40B4-BE49-F238E27FC236}">
                <a16:creationId xmlns:a16="http://schemas.microsoft.com/office/drawing/2014/main" id="{B4BAB35C-CB91-5791-6DFD-208E19909A8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D4D546A-EC83-80B1-B4A8-EA3F194B927F}"/>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2199726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6E9F0-9016-966C-EEF4-F00A01C7208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4979838-550A-EA38-A8F9-3AB354DAA9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5B4E239-B5CF-C500-3857-D7F128402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3A43C1B-89BF-59D4-68B6-C2F774A9A30A}"/>
              </a:ext>
            </a:extLst>
          </p:cNvPr>
          <p:cNvSpPr>
            <a:spLocks noGrp="1"/>
          </p:cNvSpPr>
          <p:nvPr>
            <p:ph type="dt" sz="half" idx="10"/>
          </p:nvPr>
        </p:nvSpPr>
        <p:spPr/>
        <p:txBody>
          <a:bodyPr/>
          <a:lstStyle/>
          <a:p>
            <a:fld id="{1F8AB2B3-7F3C-446F-8758-6BB4A6F0169B}" type="datetimeFigureOut">
              <a:rPr lang="fr-FR" smtClean="0"/>
              <a:t>05/06/2024</a:t>
            </a:fld>
            <a:endParaRPr lang="fr-FR"/>
          </a:p>
        </p:txBody>
      </p:sp>
      <p:sp>
        <p:nvSpPr>
          <p:cNvPr id="6" name="Espace réservé du pied de page 5">
            <a:extLst>
              <a:ext uri="{FF2B5EF4-FFF2-40B4-BE49-F238E27FC236}">
                <a16:creationId xmlns:a16="http://schemas.microsoft.com/office/drawing/2014/main" id="{0397A8C0-18B1-46A6-384E-69CF2C9DEAE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110EF7E-FA5D-6ADD-CC58-A29EDA58D826}"/>
              </a:ext>
            </a:extLst>
          </p:cNvPr>
          <p:cNvSpPr>
            <a:spLocks noGrp="1"/>
          </p:cNvSpPr>
          <p:nvPr>
            <p:ph type="sldNum" sz="quarter" idx="12"/>
          </p:nvPr>
        </p:nvSpPr>
        <p:spPr/>
        <p:txBody>
          <a:bodyPr/>
          <a:lstStyle/>
          <a:p>
            <a:fld id="{DCC29F47-5515-4389-A9F0-155391147C17}" type="slidenum">
              <a:rPr lang="fr-FR" smtClean="0"/>
              <a:t>‹N°›</a:t>
            </a:fld>
            <a:endParaRPr lang="fr-FR"/>
          </a:p>
        </p:txBody>
      </p:sp>
    </p:spTree>
    <p:extLst>
      <p:ext uri="{BB962C8B-B14F-4D97-AF65-F5344CB8AC3E}">
        <p14:creationId xmlns:p14="http://schemas.microsoft.com/office/powerpoint/2010/main" val="42271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4515AB8-2327-93A4-92DF-AF4F92D07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7BF054C-C3B4-B93A-28DB-C2D37C00E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CF450C4-8012-D5E2-95AE-B8A1155A6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8AB2B3-7F3C-446F-8758-6BB4A6F0169B}" type="datetimeFigureOut">
              <a:rPr lang="fr-FR" smtClean="0"/>
              <a:t>05/06/2024</a:t>
            </a:fld>
            <a:endParaRPr lang="fr-FR"/>
          </a:p>
        </p:txBody>
      </p:sp>
      <p:sp>
        <p:nvSpPr>
          <p:cNvPr id="5" name="Espace réservé du pied de page 4">
            <a:extLst>
              <a:ext uri="{FF2B5EF4-FFF2-40B4-BE49-F238E27FC236}">
                <a16:creationId xmlns:a16="http://schemas.microsoft.com/office/drawing/2014/main" id="{6EA298FA-6C86-8FAA-8BA2-F08BDD8393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FD8BE92-844A-CBC2-AEF0-4C151936D5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CC29F47-5515-4389-A9F0-155391147C17}" type="slidenum">
              <a:rPr lang="fr-FR" smtClean="0"/>
              <a:t>‹N°›</a:t>
            </a:fld>
            <a:endParaRPr lang="fr-FR"/>
          </a:p>
        </p:txBody>
      </p:sp>
    </p:spTree>
    <p:extLst>
      <p:ext uri="{BB962C8B-B14F-4D97-AF65-F5344CB8AC3E}">
        <p14:creationId xmlns:p14="http://schemas.microsoft.com/office/powerpoint/2010/main" val="3621163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ineumann.developpez.com/tutoriels/merise/initiation-merise/images/heritage_vide.jpe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ineumann.developpez.com/tutoriels/merise/initiation-merise/images/heritage_x.jpe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1.xml.rels><?xml version="1.0" encoding="UTF-8" standalone="yes"?>
<Relationships xmlns="http://schemas.openxmlformats.org/package/2006/relationships"><Relationship Id="rId3" Type="http://schemas.openxmlformats.org/officeDocument/2006/relationships/hyperlink" Target="https://ineumann.developpez.com/tutoriels/merise/initiation-merise/images/heritage_t.jpe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138E442-4D0A-8436-148E-E1EEAC87ED0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err="1">
                <a:solidFill>
                  <a:schemeClr val="tx1"/>
                </a:solidFill>
                <a:latin typeface="+mj-lt"/>
                <a:ea typeface="+mj-ea"/>
                <a:cs typeface="+mj-cs"/>
              </a:rPr>
              <a:t>Analyse</a:t>
            </a:r>
            <a:r>
              <a:rPr lang="en-US" sz="7200" kern="1200" dirty="0">
                <a:solidFill>
                  <a:schemeClr val="tx1"/>
                </a:solidFill>
                <a:latin typeface="+mj-lt"/>
                <a:ea typeface="+mj-ea"/>
                <a:cs typeface="+mj-cs"/>
              </a:rPr>
              <a:t> et Conception MERISE / UML</a:t>
            </a:r>
          </a:p>
        </p:txBody>
      </p:sp>
      <p:sp>
        <p:nvSpPr>
          <p:cNvPr id="3" name="ZoneTexte 2">
            <a:extLst>
              <a:ext uri="{FF2B5EF4-FFF2-40B4-BE49-F238E27FC236}">
                <a16:creationId xmlns:a16="http://schemas.microsoft.com/office/drawing/2014/main" id="{78D408D2-8018-90B1-6F27-98B4FDCF64D2}"/>
              </a:ext>
            </a:extLst>
          </p:cNvPr>
          <p:cNvSpPr txBox="1"/>
          <p:nvPr/>
        </p:nvSpPr>
        <p:spPr>
          <a:xfrm>
            <a:off x="1966912" y="5645150"/>
            <a:ext cx="8258176" cy="631825"/>
          </a:xfrm>
          <a:prstGeom prst="rect">
            <a:avLst/>
          </a:prstGeom>
        </p:spPr>
        <p:txBody>
          <a:bodyPr vert="horz" lIns="91440" tIns="45720" rIns="91440" bIns="45720" rtlCol="0" anchor="ctr">
            <a:normAutofit/>
          </a:bodyPr>
          <a:lstStyle/>
          <a:p>
            <a:pPr algn="ctr">
              <a:lnSpc>
                <a:spcPct val="90000"/>
              </a:lnSpc>
              <a:spcBef>
                <a:spcPts val="1000"/>
              </a:spcBef>
            </a:pPr>
            <a:r>
              <a:rPr lang="en-US" sz="2800" kern="1200">
                <a:solidFill>
                  <a:schemeClr val="tx1"/>
                </a:solidFill>
                <a:latin typeface="+mn-lt"/>
                <a:ea typeface="+mn-ea"/>
                <a:cs typeface="+mn-cs"/>
              </a:rPr>
              <a:t>Zineb SOUDI</a:t>
            </a:r>
          </a:p>
        </p:txBody>
      </p:sp>
      <p:sp>
        <p:nvSpPr>
          <p:cNvPr id="24" name="Rectangle 2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22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E9D946-2AF1-499D-C7E5-F753A7370C07}"/>
              </a:ext>
            </a:extLst>
          </p:cNvPr>
          <p:cNvSpPr>
            <a:spLocks noGrp="1"/>
          </p:cNvSpPr>
          <p:nvPr>
            <p:ph type="title"/>
          </p:nvPr>
        </p:nvSpPr>
        <p:spPr>
          <a:xfrm>
            <a:off x="838200" y="0"/>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Différence entre la méthode Merise et UML</a:t>
            </a:r>
          </a:p>
        </p:txBody>
      </p:sp>
      <p:sp>
        <p:nvSpPr>
          <p:cNvPr id="3" name="Espace réservé du contenu 2">
            <a:extLst>
              <a:ext uri="{FF2B5EF4-FFF2-40B4-BE49-F238E27FC236}">
                <a16:creationId xmlns:a16="http://schemas.microsoft.com/office/drawing/2014/main" id="{7827E739-251F-07B4-21BD-D134E3B36DC2}"/>
              </a:ext>
            </a:extLst>
          </p:cNvPr>
          <p:cNvSpPr>
            <a:spLocks noGrp="1"/>
          </p:cNvSpPr>
          <p:nvPr>
            <p:ph idx="1"/>
          </p:nvPr>
        </p:nvSpPr>
        <p:spPr/>
        <p:txBody>
          <a:bodyPr/>
          <a:lstStyle/>
          <a:p>
            <a:pPr marL="0" indent="0">
              <a:buNone/>
            </a:pPr>
            <a:r>
              <a:rPr lang="fr-FR" dirty="0"/>
              <a:t>3.   </a:t>
            </a:r>
            <a:r>
              <a:rPr lang="fr-FR" u="sng" dirty="0"/>
              <a:t>Philosophie</a:t>
            </a:r>
            <a:r>
              <a:rPr lang="fr-FR" dirty="0"/>
              <a:t> :</a:t>
            </a:r>
          </a:p>
          <a:p>
            <a:pPr marL="0" indent="0">
              <a:buNone/>
            </a:pPr>
            <a:endParaRPr lang="fr-FR" dirty="0"/>
          </a:p>
          <a:p>
            <a:pPr marL="0" indent="0">
              <a:buNone/>
            </a:pPr>
            <a:r>
              <a:rPr lang="fr-FR" b="1" dirty="0"/>
              <a:t>Merise</a:t>
            </a:r>
            <a:r>
              <a:rPr lang="fr-FR" dirty="0"/>
              <a:t> : Se concentre sur la </a:t>
            </a:r>
            <a:r>
              <a:rPr lang="fr-FR" b="1" dirty="0"/>
              <a:t>séparation</a:t>
            </a:r>
            <a:r>
              <a:rPr lang="fr-FR" dirty="0"/>
              <a:t> claire entre les </a:t>
            </a:r>
            <a:r>
              <a:rPr lang="fr-FR" b="1" dirty="0"/>
              <a:t>données</a:t>
            </a:r>
            <a:r>
              <a:rPr lang="fr-FR" dirty="0"/>
              <a:t> et les </a:t>
            </a:r>
            <a:r>
              <a:rPr lang="fr-FR" b="1" dirty="0"/>
              <a:t>traitements</a:t>
            </a:r>
            <a:r>
              <a:rPr lang="fr-FR" dirty="0"/>
              <a:t>, et sur la gestion des systèmes d'information à travers des niveaux </a:t>
            </a:r>
            <a:r>
              <a:rPr lang="fr-FR" b="1" dirty="0"/>
              <a:t>conceptuel, logique </a:t>
            </a:r>
            <a:r>
              <a:rPr lang="fr-FR" dirty="0"/>
              <a:t>et </a:t>
            </a:r>
            <a:r>
              <a:rPr lang="fr-FR" b="1" dirty="0"/>
              <a:t>physique</a:t>
            </a:r>
            <a:r>
              <a:rPr lang="fr-FR" dirty="0"/>
              <a:t>.</a:t>
            </a:r>
          </a:p>
          <a:p>
            <a:pPr marL="0" indent="0">
              <a:buNone/>
            </a:pPr>
            <a:endParaRPr lang="fr-FR" dirty="0"/>
          </a:p>
          <a:p>
            <a:pPr marL="0" indent="0">
              <a:buNone/>
            </a:pPr>
            <a:r>
              <a:rPr lang="fr-FR" b="1" dirty="0"/>
              <a:t>UML</a:t>
            </a:r>
            <a:r>
              <a:rPr lang="fr-FR" dirty="0"/>
              <a:t> : Intègre les </a:t>
            </a:r>
            <a:r>
              <a:rPr lang="fr-FR" b="1" dirty="0"/>
              <a:t>données</a:t>
            </a:r>
            <a:r>
              <a:rPr lang="fr-FR" dirty="0"/>
              <a:t> et les </a:t>
            </a:r>
            <a:r>
              <a:rPr lang="fr-FR" b="1" dirty="0"/>
              <a:t>traitements</a:t>
            </a:r>
            <a:r>
              <a:rPr lang="fr-FR" dirty="0"/>
              <a:t> au sein </a:t>
            </a:r>
            <a:r>
              <a:rPr lang="fr-FR" b="1" dirty="0"/>
              <a:t>d'objets</a:t>
            </a:r>
            <a:r>
              <a:rPr lang="fr-FR" dirty="0"/>
              <a:t>, facilitant ainsi la réutilisation et la modularité des composants du système.</a:t>
            </a:r>
          </a:p>
        </p:txBody>
      </p:sp>
    </p:spTree>
    <p:extLst>
      <p:ext uri="{BB962C8B-B14F-4D97-AF65-F5344CB8AC3E}">
        <p14:creationId xmlns:p14="http://schemas.microsoft.com/office/powerpoint/2010/main" val="3156007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121812"/>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br>
              <a:rPr lang="fr-FR" dirty="0">
                <a:solidFill>
                  <a:schemeClr val="tx2">
                    <a:lumMod val="90000"/>
                    <a:lumOff val="10000"/>
                  </a:schemeClr>
                </a:solidFill>
              </a:rPr>
            </a:br>
            <a:r>
              <a:rPr lang="fr-FR" sz="3600" i="1" dirty="0">
                <a:solidFill>
                  <a:schemeClr val="bg2">
                    <a:lumMod val="25000"/>
                  </a:schemeClr>
                </a:solidFill>
              </a:rPr>
              <a:t>Associations multiples</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748990" y="1203751"/>
            <a:ext cx="10515600" cy="4351338"/>
          </a:xfrm>
        </p:spPr>
        <p:txBody>
          <a:bodyPr>
            <a:normAutofit/>
          </a:bodyPr>
          <a:lstStyle/>
          <a:p>
            <a:pPr marL="0" indent="0">
              <a:buNone/>
            </a:pPr>
            <a:r>
              <a:rPr lang="fr-FR" dirty="0"/>
              <a:t>Exemple de </a:t>
            </a:r>
            <a:r>
              <a:rPr lang="fr-FR" b="1" dirty="0"/>
              <a:t>diagramme d’objets</a:t>
            </a:r>
          </a:p>
        </p:txBody>
      </p:sp>
      <p:pic>
        <p:nvPicPr>
          <p:cNvPr id="5" name="Image 4">
            <a:extLst>
              <a:ext uri="{FF2B5EF4-FFF2-40B4-BE49-F238E27FC236}">
                <a16:creationId xmlns:a16="http://schemas.microsoft.com/office/drawing/2014/main" id="{583DA570-19E9-6BD7-D486-413B7766A234}"/>
              </a:ext>
            </a:extLst>
          </p:cNvPr>
          <p:cNvPicPr>
            <a:picLocks noChangeAspect="1"/>
          </p:cNvPicPr>
          <p:nvPr/>
        </p:nvPicPr>
        <p:blipFill>
          <a:blip r:embed="rId3"/>
          <a:stretch>
            <a:fillRect/>
          </a:stretch>
        </p:blipFill>
        <p:spPr>
          <a:xfrm>
            <a:off x="2220480" y="2100621"/>
            <a:ext cx="6569009" cy="4061812"/>
          </a:xfrm>
          <a:prstGeom prst="rect">
            <a:avLst/>
          </a:prstGeom>
        </p:spPr>
      </p:pic>
    </p:spTree>
    <p:extLst>
      <p:ext uri="{BB962C8B-B14F-4D97-AF65-F5344CB8AC3E}">
        <p14:creationId xmlns:p14="http://schemas.microsoft.com/office/powerpoint/2010/main" val="21419406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121812"/>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br>
              <a:rPr lang="fr-FR" dirty="0">
                <a:solidFill>
                  <a:schemeClr val="tx2">
                    <a:lumMod val="90000"/>
                    <a:lumOff val="10000"/>
                  </a:schemeClr>
                </a:solidFill>
              </a:rPr>
            </a:br>
            <a:r>
              <a:rPr lang="fr-FR" sz="3600" i="1" dirty="0">
                <a:solidFill>
                  <a:schemeClr val="bg2">
                    <a:lumMod val="25000"/>
                  </a:schemeClr>
                </a:solidFill>
              </a:rPr>
              <a:t>Classe-association</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748990" y="1203751"/>
            <a:ext cx="10515600" cy="4351338"/>
          </a:xfrm>
        </p:spPr>
        <p:txBody>
          <a:bodyPr>
            <a:normAutofit/>
          </a:bodyPr>
          <a:lstStyle/>
          <a:p>
            <a:pPr marL="0" indent="0">
              <a:buNone/>
            </a:pPr>
            <a:r>
              <a:rPr lang="fr-FR" dirty="0"/>
              <a:t>Permet de </a:t>
            </a:r>
            <a:r>
              <a:rPr lang="fr-FR" b="1" dirty="0"/>
              <a:t>paramétrer une association </a:t>
            </a:r>
            <a:r>
              <a:rPr lang="fr-FR" dirty="0"/>
              <a:t>entre deux classes par une </a:t>
            </a:r>
            <a:r>
              <a:rPr lang="fr-FR" b="1" dirty="0"/>
              <a:t>classe :</a:t>
            </a:r>
          </a:p>
          <a:p>
            <a:pPr marL="0" indent="0">
              <a:buNone/>
            </a:pPr>
            <a:endParaRPr lang="fr-FR" b="1" dirty="0"/>
          </a:p>
          <a:p>
            <a:pPr marL="0" indent="0">
              <a:buNone/>
            </a:pPr>
            <a:endParaRPr lang="fr-FR" b="1" dirty="0"/>
          </a:p>
          <a:p>
            <a:pPr marL="0" indent="0">
              <a:buNone/>
            </a:pPr>
            <a:endParaRPr lang="fr-FR" b="1" dirty="0"/>
          </a:p>
          <a:p>
            <a:pPr marL="0" indent="0">
              <a:buNone/>
            </a:pPr>
            <a:r>
              <a:rPr lang="fr-FR" b="1" dirty="0"/>
              <a:t>Instance unique </a:t>
            </a:r>
            <a:r>
              <a:rPr lang="fr-FR" dirty="0"/>
              <a:t>de la classe-association pour </a:t>
            </a:r>
            <a:r>
              <a:rPr lang="fr-FR" b="1" dirty="0"/>
              <a:t>chaque lien </a:t>
            </a:r>
            <a:r>
              <a:rPr lang="fr-FR" dirty="0"/>
              <a:t>entre objets</a:t>
            </a:r>
          </a:p>
          <a:p>
            <a:pPr marL="0" indent="0">
              <a:buNone/>
            </a:pPr>
            <a:r>
              <a:rPr lang="fr-FR" dirty="0"/>
              <a:t>Equivalence en termes de classes et associations : </a:t>
            </a:r>
          </a:p>
          <a:p>
            <a:pPr marL="0" indent="0">
              <a:buNone/>
            </a:pPr>
            <a:endParaRPr lang="fr-FR" b="1" dirty="0"/>
          </a:p>
        </p:txBody>
      </p:sp>
      <p:pic>
        <p:nvPicPr>
          <p:cNvPr id="6" name="Image 5">
            <a:extLst>
              <a:ext uri="{FF2B5EF4-FFF2-40B4-BE49-F238E27FC236}">
                <a16:creationId xmlns:a16="http://schemas.microsoft.com/office/drawing/2014/main" id="{CA971335-1B77-74D6-F7D3-36DB2A43DFEA}"/>
              </a:ext>
            </a:extLst>
          </p:cNvPr>
          <p:cNvPicPr>
            <a:picLocks noChangeAspect="1"/>
          </p:cNvPicPr>
          <p:nvPr/>
        </p:nvPicPr>
        <p:blipFill>
          <a:blip r:embed="rId3"/>
          <a:stretch>
            <a:fillRect/>
          </a:stretch>
        </p:blipFill>
        <p:spPr>
          <a:xfrm>
            <a:off x="3216442" y="1744834"/>
            <a:ext cx="5067739" cy="1684166"/>
          </a:xfrm>
          <a:prstGeom prst="rect">
            <a:avLst/>
          </a:prstGeom>
        </p:spPr>
      </p:pic>
      <p:pic>
        <p:nvPicPr>
          <p:cNvPr id="8" name="Image 7">
            <a:extLst>
              <a:ext uri="{FF2B5EF4-FFF2-40B4-BE49-F238E27FC236}">
                <a16:creationId xmlns:a16="http://schemas.microsoft.com/office/drawing/2014/main" id="{3A29F287-5E45-D9BA-8842-B18B88E22FC8}"/>
              </a:ext>
            </a:extLst>
          </p:cNvPr>
          <p:cNvPicPr>
            <a:picLocks noChangeAspect="1"/>
          </p:cNvPicPr>
          <p:nvPr/>
        </p:nvPicPr>
        <p:blipFill>
          <a:blip r:embed="rId4"/>
          <a:stretch>
            <a:fillRect/>
          </a:stretch>
        </p:blipFill>
        <p:spPr>
          <a:xfrm>
            <a:off x="2960418" y="5177815"/>
            <a:ext cx="5959082" cy="1379102"/>
          </a:xfrm>
          <a:prstGeom prst="rect">
            <a:avLst/>
          </a:prstGeom>
        </p:spPr>
      </p:pic>
    </p:spTree>
    <p:extLst>
      <p:ext uri="{BB962C8B-B14F-4D97-AF65-F5344CB8AC3E}">
        <p14:creationId xmlns:p14="http://schemas.microsoft.com/office/powerpoint/2010/main" val="9394802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121812"/>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br>
              <a:rPr lang="fr-FR" dirty="0">
                <a:solidFill>
                  <a:schemeClr val="tx2">
                    <a:lumMod val="90000"/>
                    <a:lumOff val="10000"/>
                  </a:schemeClr>
                </a:solidFill>
              </a:rPr>
            </a:br>
            <a:r>
              <a:rPr lang="fr-FR" sz="3600" i="1" dirty="0">
                <a:solidFill>
                  <a:schemeClr val="bg2">
                    <a:lumMod val="25000"/>
                  </a:schemeClr>
                </a:solidFill>
              </a:rPr>
              <a:t>Classe-association</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748990" y="1203751"/>
            <a:ext cx="10515600" cy="4351338"/>
          </a:xfrm>
        </p:spPr>
        <p:txBody>
          <a:bodyPr>
            <a:normAutofit/>
          </a:bodyPr>
          <a:lstStyle/>
          <a:p>
            <a:pPr marL="0" indent="0">
              <a:buNone/>
            </a:pPr>
            <a:r>
              <a:rPr lang="fr-FR" dirty="0"/>
              <a:t>Permet de </a:t>
            </a:r>
            <a:r>
              <a:rPr lang="fr-FR" b="1" dirty="0"/>
              <a:t>paramétrer une association </a:t>
            </a:r>
            <a:r>
              <a:rPr lang="fr-FR" dirty="0"/>
              <a:t>entre deux classes par une </a:t>
            </a:r>
            <a:r>
              <a:rPr lang="fr-FR" b="1" dirty="0"/>
              <a:t>classe :</a:t>
            </a:r>
          </a:p>
          <a:p>
            <a:pPr marL="0" indent="0">
              <a:buNone/>
            </a:pPr>
            <a:endParaRPr lang="fr-FR" b="1" dirty="0"/>
          </a:p>
          <a:p>
            <a:pPr marL="0" indent="0">
              <a:buNone/>
            </a:pPr>
            <a:endParaRPr lang="fr-FR" b="1" dirty="0"/>
          </a:p>
          <a:p>
            <a:pPr marL="0" indent="0">
              <a:buNone/>
            </a:pPr>
            <a:endParaRPr lang="fr-FR" b="1" dirty="0"/>
          </a:p>
          <a:p>
            <a:pPr marL="0" indent="0">
              <a:buNone/>
            </a:pPr>
            <a:r>
              <a:rPr lang="fr-FR" b="1" dirty="0"/>
              <a:t>Instance unique </a:t>
            </a:r>
            <a:r>
              <a:rPr lang="fr-FR" dirty="0"/>
              <a:t>de la classe-association pour </a:t>
            </a:r>
            <a:r>
              <a:rPr lang="fr-FR" b="1" dirty="0"/>
              <a:t>chaque lien </a:t>
            </a:r>
            <a:r>
              <a:rPr lang="fr-FR" dirty="0"/>
              <a:t>entre objets</a:t>
            </a:r>
          </a:p>
          <a:p>
            <a:pPr marL="0" indent="0">
              <a:buNone/>
            </a:pPr>
            <a:r>
              <a:rPr lang="fr-FR" b="1" dirty="0"/>
              <a:t>Equivalence</a:t>
            </a:r>
            <a:r>
              <a:rPr lang="fr-FR" dirty="0"/>
              <a:t> en termes de classes et associations : </a:t>
            </a:r>
          </a:p>
          <a:p>
            <a:pPr marL="0" indent="0">
              <a:buNone/>
            </a:pPr>
            <a:endParaRPr lang="fr-FR" b="1" dirty="0"/>
          </a:p>
        </p:txBody>
      </p:sp>
      <p:pic>
        <p:nvPicPr>
          <p:cNvPr id="8" name="Image 7">
            <a:extLst>
              <a:ext uri="{FF2B5EF4-FFF2-40B4-BE49-F238E27FC236}">
                <a16:creationId xmlns:a16="http://schemas.microsoft.com/office/drawing/2014/main" id="{3A29F287-5E45-D9BA-8842-B18B88E22FC8}"/>
              </a:ext>
            </a:extLst>
          </p:cNvPr>
          <p:cNvPicPr>
            <a:picLocks noChangeAspect="1"/>
          </p:cNvPicPr>
          <p:nvPr/>
        </p:nvPicPr>
        <p:blipFill>
          <a:blip r:embed="rId3"/>
          <a:stretch>
            <a:fillRect/>
          </a:stretch>
        </p:blipFill>
        <p:spPr>
          <a:xfrm>
            <a:off x="2960418" y="5177815"/>
            <a:ext cx="5959082" cy="1379102"/>
          </a:xfrm>
          <a:prstGeom prst="rect">
            <a:avLst/>
          </a:prstGeom>
        </p:spPr>
      </p:pic>
      <p:pic>
        <p:nvPicPr>
          <p:cNvPr id="5" name="Image 4">
            <a:extLst>
              <a:ext uri="{FF2B5EF4-FFF2-40B4-BE49-F238E27FC236}">
                <a16:creationId xmlns:a16="http://schemas.microsoft.com/office/drawing/2014/main" id="{B54C59EA-59D3-8A80-C611-D22BD2B90373}"/>
              </a:ext>
            </a:extLst>
          </p:cNvPr>
          <p:cNvPicPr>
            <a:picLocks noChangeAspect="1"/>
          </p:cNvPicPr>
          <p:nvPr/>
        </p:nvPicPr>
        <p:blipFill>
          <a:blip r:embed="rId4"/>
          <a:stretch>
            <a:fillRect/>
          </a:stretch>
        </p:blipFill>
        <p:spPr>
          <a:xfrm>
            <a:off x="3070358" y="1779080"/>
            <a:ext cx="5159187" cy="1600339"/>
          </a:xfrm>
          <a:prstGeom prst="rect">
            <a:avLst/>
          </a:prstGeom>
        </p:spPr>
      </p:pic>
    </p:spTree>
    <p:extLst>
      <p:ext uri="{BB962C8B-B14F-4D97-AF65-F5344CB8AC3E}">
        <p14:creationId xmlns:p14="http://schemas.microsoft.com/office/powerpoint/2010/main" val="39906797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1FCAB-FF86-94C2-9A6D-E522C23004E8}"/>
              </a:ext>
            </a:extLst>
          </p:cNvPr>
          <p:cNvSpPr>
            <a:spLocks noGrp="1"/>
          </p:cNvSpPr>
          <p:nvPr>
            <p:ph type="title"/>
          </p:nvPr>
        </p:nvSpPr>
        <p:spPr/>
        <p:txBody>
          <a:bodyPr/>
          <a:lstStyle/>
          <a:p>
            <a:r>
              <a:rPr lang="fr-FR" dirty="0"/>
              <a:t>Classe-association </a:t>
            </a:r>
            <a:br>
              <a:rPr lang="fr-FR" dirty="0"/>
            </a:br>
            <a:r>
              <a:rPr lang="fr-FR" dirty="0"/>
              <a:t>Exemple de diagramme d’objets</a:t>
            </a:r>
          </a:p>
        </p:txBody>
      </p:sp>
      <p:pic>
        <p:nvPicPr>
          <p:cNvPr id="5" name="Espace réservé du contenu 4">
            <a:extLst>
              <a:ext uri="{FF2B5EF4-FFF2-40B4-BE49-F238E27FC236}">
                <a16:creationId xmlns:a16="http://schemas.microsoft.com/office/drawing/2014/main" id="{0A30AA91-F1AF-BD68-4306-3CC295388991}"/>
              </a:ext>
            </a:extLst>
          </p:cNvPr>
          <p:cNvPicPr>
            <a:picLocks noGrp="1" noChangeAspect="1"/>
          </p:cNvPicPr>
          <p:nvPr>
            <p:ph idx="1"/>
          </p:nvPr>
        </p:nvPicPr>
        <p:blipFill>
          <a:blip r:embed="rId2"/>
          <a:stretch>
            <a:fillRect/>
          </a:stretch>
        </p:blipFill>
        <p:spPr>
          <a:xfrm>
            <a:off x="2115828" y="1781352"/>
            <a:ext cx="7692713" cy="4424257"/>
          </a:xfrm>
        </p:spPr>
      </p:pic>
    </p:spTree>
    <p:extLst>
      <p:ext uri="{BB962C8B-B14F-4D97-AF65-F5344CB8AC3E}">
        <p14:creationId xmlns:p14="http://schemas.microsoft.com/office/powerpoint/2010/main" val="1818173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(3)</a:t>
            </a:r>
          </a:p>
          <a:p>
            <a:pPr marL="0" indent="0">
              <a:buNone/>
            </a:pPr>
            <a:r>
              <a:rPr lang="fr-FR" sz="1800" dirty="0"/>
              <a:t>- Emprunt</a:t>
            </a:r>
          </a:p>
        </p:txBody>
      </p:sp>
      <p:pic>
        <p:nvPicPr>
          <p:cNvPr id="4" name="Image 3">
            <a:extLst>
              <a:ext uri="{FF2B5EF4-FFF2-40B4-BE49-F238E27FC236}">
                <a16:creationId xmlns:a16="http://schemas.microsoft.com/office/drawing/2014/main" id="{4ED4ED13-7A67-9704-2C11-88B20CAF79DC}"/>
              </a:ext>
            </a:extLst>
          </p:cNvPr>
          <p:cNvPicPr>
            <a:picLocks noChangeAspect="1"/>
          </p:cNvPicPr>
          <p:nvPr/>
        </p:nvPicPr>
        <p:blipFill>
          <a:blip r:embed="rId2"/>
          <a:stretch>
            <a:fillRect/>
          </a:stretch>
        </p:blipFill>
        <p:spPr>
          <a:xfrm>
            <a:off x="3119958" y="2819567"/>
            <a:ext cx="5662151" cy="3505504"/>
          </a:xfrm>
          <a:prstGeom prst="rect">
            <a:avLst/>
          </a:prstGeom>
        </p:spPr>
      </p:pic>
    </p:spTree>
    <p:extLst>
      <p:ext uri="{BB962C8B-B14F-4D97-AF65-F5344CB8AC3E}">
        <p14:creationId xmlns:p14="http://schemas.microsoft.com/office/powerpoint/2010/main" val="2237248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r>
              <a:rPr lang="en-US" sz="1800" dirty="0"/>
              <a:t>Emplacement</a:t>
            </a:r>
          </a:p>
        </p:txBody>
      </p:sp>
      <p:pic>
        <p:nvPicPr>
          <p:cNvPr id="5" name="Image 4">
            <a:extLst>
              <a:ext uri="{FF2B5EF4-FFF2-40B4-BE49-F238E27FC236}">
                <a16:creationId xmlns:a16="http://schemas.microsoft.com/office/drawing/2014/main" id="{24319221-A0AE-00BB-030D-9DDC9738FD5B}"/>
              </a:ext>
            </a:extLst>
          </p:cNvPr>
          <p:cNvPicPr>
            <a:picLocks noChangeAspect="1"/>
          </p:cNvPicPr>
          <p:nvPr/>
        </p:nvPicPr>
        <p:blipFill>
          <a:blip r:embed="rId2"/>
          <a:stretch>
            <a:fillRect/>
          </a:stretch>
        </p:blipFill>
        <p:spPr>
          <a:xfrm>
            <a:off x="2639684" y="2700341"/>
            <a:ext cx="6332769" cy="3406435"/>
          </a:xfrm>
          <a:prstGeom prst="rect">
            <a:avLst/>
          </a:prstGeom>
        </p:spPr>
      </p:pic>
    </p:spTree>
    <p:extLst>
      <p:ext uri="{BB962C8B-B14F-4D97-AF65-F5344CB8AC3E}">
        <p14:creationId xmlns:p14="http://schemas.microsoft.com/office/powerpoint/2010/main" val="1465033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dirty="0"/>
              <a:t>Diagramme d’objet</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r>
              <a:rPr lang="en-US" sz="1800" dirty="0"/>
              <a:t>Emplacement</a:t>
            </a:r>
          </a:p>
        </p:txBody>
      </p:sp>
      <p:pic>
        <p:nvPicPr>
          <p:cNvPr id="4" name="Image 3">
            <a:extLst>
              <a:ext uri="{FF2B5EF4-FFF2-40B4-BE49-F238E27FC236}">
                <a16:creationId xmlns:a16="http://schemas.microsoft.com/office/drawing/2014/main" id="{3E245D0E-6804-792B-B00D-5FB9995AE86A}"/>
              </a:ext>
            </a:extLst>
          </p:cNvPr>
          <p:cNvPicPr>
            <a:picLocks noChangeAspect="1"/>
          </p:cNvPicPr>
          <p:nvPr/>
        </p:nvPicPr>
        <p:blipFill>
          <a:blip r:embed="rId2"/>
          <a:stretch>
            <a:fillRect/>
          </a:stretch>
        </p:blipFill>
        <p:spPr>
          <a:xfrm>
            <a:off x="2826872" y="2819567"/>
            <a:ext cx="6035563" cy="3360711"/>
          </a:xfrm>
          <a:prstGeom prst="rect">
            <a:avLst/>
          </a:prstGeom>
        </p:spPr>
      </p:pic>
    </p:spTree>
    <p:extLst>
      <p:ext uri="{BB962C8B-B14F-4D97-AF65-F5344CB8AC3E}">
        <p14:creationId xmlns:p14="http://schemas.microsoft.com/office/powerpoint/2010/main" val="37615751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121812"/>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br>
              <a:rPr lang="fr-FR" dirty="0">
                <a:solidFill>
                  <a:schemeClr val="tx2">
                    <a:lumMod val="90000"/>
                    <a:lumOff val="10000"/>
                  </a:schemeClr>
                </a:solidFill>
              </a:rPr>
            </a:br>
            <a:r>
              <a:rPr lang="fr-FR" sz="3600" i="1" dirty="0">
                <a:solidFill>
                  <a:schemeClr val="bg2">
                    <a:lumMod val="25000"/>
                  </a:schemeClr>
                </a:solidFill>
              </a:rPr>
              <a:t>Association n-aire</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748990" y="1203751"/>
            <a:ext cx="10515600" cy="4351338"/>
          </a:xfrm>
        </p:spPr>
        <p:txBody>
          <a:bodyPr>
            <a:normAutofit/>
          </a:bodyPr>
          <a:lstStyle/>
          <a:p>
            <a:pPr marL="0" indent="0">
              <a:buNone/>
            </a:pPr>
            <a:r>
              <a:rPr lang="fr-FR" dirty="0"/>
              <a:t>Association reliant </a:t>
            </a:r>
            <a:r>
              <a:rPr lang="fr-FR" b="1" dirty="0"/>
              <a:t>plus de deux classes</a:t>
            </a:r>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r>
              <a:rPr lang="fr-FR" b="1" dirty="0"/>
              <a:t>	</a:t>
            </a:r>
          </a:p>
          <a:p>
            <a:pPr marL="0" indent="0">
              <a:buNone/>
            </a:pPr>
            <a:r>
              <a:rPr lang="fr-FR" b="1" dirty="0">
                <a:solidFill>
                  <a:schemeClr val="accent6">
                    <a:lumMod val="75000"/>
                  </a:schemeClr>
                </a:solidFill>
              </a:rPr>
              <a:t>		</a:t>
            </a:r>
            <a:r>
              <a:rPr lang="fr-FR" dirty="0">
                <a:solidFill>
                  <a:schemeClr val="accent6">
                    <a:lumMod val="75000"/>
                  </a:schemeClr>
                </a:solidFill>
              </a:rPr>
              <a:t>Instance d’une association n-aire = lien entre n objets</a:t>
            </a:r>
          </a:p>
          <a:p>
            <a:pPr marL="0" indent="0">
              <a:buNone/>
            </a:pPr>
            <a:endParaRPr lang="fr-FR" dirty="0">
              <a:solidFill>
                <a:schemeClr val="accent6">
                  <a:lumMod val="75000"/>
                </a:schemeClr>
              </a:solidFill>
            </a:endParaRPr>
          </a:p>
        </p:txBody>
      </p:sp>
      <p:pic>
        <p:nvPicPr>
          <p:cNvPr id="6" name="Image 5">
            <a:extLst>
              <a:ext uri="{FF2B5EF4-FFF2-40B4-BE49-F238E27FC236}">
                <a16:creationId xmlns:a16="http://schemas.microsoft.com/office/drawing/2014/main" id="{CF0A274A-94BC-6FEE-0C1F-5D1A1BD082E0}"/>
              </a:ext>
            </a:extLst>
          </p:cNvPr>
          <p:cNvPicPr>
            <a:picLocks noChangeAspect="1"/>
          </p:cNvPicPr>
          <p:nvPr/>
        </p:nvPicPr>
        <p:blipFill>
          <a:blip r:embed="rId3"/>
          <a:stretch>
            <a:fillRect/>
          </a:stretch>
        </p:blipFill>
        <p:spPr>
          <a:xfrm>
            <a:off x="3682488" y="1978839"/>
            <a:ext cx="4648603" cy="1729890"/>
          </a:xfrm>
          <a:prstGeom prst="rect">
            <a:avLst/>
          </a:prstGeom>
        </p:spPr>
      </p:pic>
      <p:pic>
        <p:nvPicPr>
          <p:cNvPr id="8" name="Image 7">
            <a:extLst>
              <a:ext uri="{FF2B5EF4-FFF2-40B4-BE49-F238E27FC236}">
                <a16:creationId xmlns:a16="http://schemas.microsoft.com/office/drawing/2014/main" id="{1B9199DC-5E6D-4C06-C2AF-2B785FFD5938}"/>
              </a:ext>
            </a:extLst>
          </p:cNvPr>
          <p:cNvPicPr>
            <a:picLocks noChangeAspect="1"/>
          </p:cNvPicPr>
          <p:nvPr/>
        </p:nvPicPr>
        <p:blipFill>
          <a:blip r:embed="rId4"/>
          <a:stretch>
            <a:fillRect/>
          </a:stretch>
        </p:blipFill>
        <p:spPr>
          <a:xfrm>
            <a:off x="2298444" y="4855526"/>
            <a:ext cx="7595112" cy="1752718"/>
          </a:xfrm>
          <a:prstGeom prst="rect">
            <a:avLst/>
          </a:prstGeom>
        </p:spPr>
      </p:pic>
    </p:spTree>
    <p:extLst>
      <p:ext uri="{BB962C8B-B14F-4D97-AF65-F5344CB8AC3E}">
        <p14:creationId xmlns:p14="http://schemas.microsoft.com/office/powerpoint/2010/main" val="16385814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121812"/>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br>
              <a:rPr lang="fr-FR" dirty="0">
                <a:solidFill>
                  <a:schemeClr val="tx2">
                    <a:lumMod val="90000"/>
                    <a:lumOff val="10000"/>
                  </a:schemeClr>
                </a:solidFill>
              </a:rPr>
            </a:br>
            <a:r>
              <a:rPr lang="fr-FR" sz="3600" i="1" dirty="0">
                <a:solidFill>
                  <a:schemeClr val="bg2">
                    <a:lumMod val="25000"/>
                  </a:schemeClr>
                </a:solidFill>
              </a:rPr>
              <a:t>Association n-aire</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748990" y="1203751"/>
            <a:ext cx="10515600" cy="4351338"/>
          </a:xfrm>
        </p:spPr>
        <p:txBody>
          <a:bodyPr>
            <a:normAutofit/>
          </a:bodyPr>
          <a:lstStyle/>
          <a:p>
            <a:pPr marL="0" indent="0">
              <a:buNone/>
            </a:pPr>
            <a:r>
              <a:rPr lang="fr-FR" u="sng" dirty="0"/>
              <a:t>Multiplicités</a:t>
            </a:r>
            <a:r>
              <a:rPr lang="fr-FR" dirty="0"/>
              <a:t> : pour chaque (n-1)-</a:t>
            </a:r>
            <a:r>
              <a:rPr lang="fr-FR" dirty="0" err="1"/>
              <a:t>uplet</a:t>
            </a:r>
            <a:r>
              <a:rPr lang="fr-FR" dirty="0"/>
              <a:t> d’objet, contraint le nombre d’objets qui lui sont associés</a:t>
            </a: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dirty="0">
              <a:solidFill>
                <a:schemeClr val="accent6">
                  <a:lumMod val="75000"/>
                </a:schemeClr>
              </a:solidFill>
            </a:endParaRPr>
          </a:p>
        </p:txBody>
      </p:sp>
      <p:pic>
        <p:nvPicPr>
          <p:cNvPr id="5" name="Image 4">
            <a:extLst>
              <a:ext uri="{FF2B5EF4-FFF2-40B4-BE49-F238E27FC236}">
                <a16:creationId xmlns:a16="http://schemas.microsoft.com/office/drawing/2014/main" id="{CC2A63B0-A14B-A8FE-E5BA-2AED0F6F02DB}"/>
              </a:ext>
            </a:extLst>
          </p:cNvPr>
          <p:cNvPicPr>
            <a:picLocks noChangeAspect="1"/>
          </p:cNvPicPr>
          <p:nvPr/>
        </p:nvPicPr>
        <p:blipFill>
          <a:blip r:embed="rId3"/>
          <a:stretch>
            <a:fillRect/>
          </a:stretch>
        </p:blipFill>
        <p:spPr>
          <a:xfrm>
            <a:off x="1574938" y="2010801"/>
            <a:ext cx="9042124" cy="4572879"/>
          </a:xfrm>
          <a:prstGeom prst="rect">
            <a:avLst/>
          </a:prstGeom>
        </p:spPr>
      </p:pic>
    </p:spTree>
    <p:extLst>
      <p:ext uri="{BB962C8B-B14F-4D97-AF65-F5344CB8AC3E}">
        <p14:creationId xmlns:p14="http://schemas.microsoft.com/office/powerpoint/2010/main" val="3590329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FDC58D-687C-A0DF-3CCB-F60AC8E7644E}"/>
              </a:ext>
            </a:extLst>
          </p:cNvPr>
          <p:cNvSpPr>
            <a:spLocks noGrp="1"/>
          </p:cNvSpPr>
          <p:nvPr>
            <p:ph type="title"/>
          </p:nvPr>
        </p:nvSpPr>
        <p:spPr>
          <a:xfrm>
            <a:off x="630936" y="639520"/>
            <a:ext cx="3429000" cy="1719072"/>
          </a:xfrm>
        </p:spPr>
        <p:txBody>
          <a:bodyPr anchor="b">
            <a:normAutofit/>
          </a:bodyPr>
          <a:lstStyle/>
          <a:p>
            <a:r>
              <a:rPr lang="fr-FR" sz="5400"/>
              <a:t>Hiérarchie de classes</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6C9F3A1-6BCE-6CF8-1BC4-822DB6D31CA5}"/>
              </a:ext>
            </a:extLst>
          </p:cNvPr>
          <p:cNvSpPr>
            <a:spLocks noGrp="1"/>
          </p:cNvSpPr>
          <p:nvPr>
            <p:ph idx="1"/>
          </p:nvPr>
        </p:nvSpPr>
        <p:spPr>
          <a:xfrm>
            <a:off x="630936" y="2807208"/>
            <a:ext cx="3429000" cy="3410712"/>
          </a:xfrm>
        </p:spPr>
        <p:txBody>
          <a:bodyPr anchor="t">
            <a:normAutofit fontScale="92500" lnSpcReduction="10000"/>
          </a:bodyPr>
          <a:lstStyle/>
          <a:p>
            <a:pPr marL="0" indent="0">
              <a:buNone/>
            </a:pPr>
            <a:r>
              <a:rPr lang="fr-FR" sz="2200" u="sng" dirty="0"/>
              <a:t>Principe</a:t>
            </a:r>
            <a:r>
              <a:rPr lang="fr-FR" sz="2200" dirty="0"/>
              <a:t> : Regrouper les classes partageant les attributs et les opérations et les </a:t>
            </a:r>
            <a:r>
              <a:rPr lang="fr-FR" sz="2200" b="1" dirty="0"/>
              <a:t>organiser</a:t>
            </a:r>
            <a:r>
              <a:rPr lang="fr-FR" sz="2200" dirty="0"/>
              <a:t> en </a:t>
            </a:r>
            <a:r>
              <a:rPr lang="fr-FR" sz="2200" b="1" dirty="0"/>
              <a:t>arborescence.</a:t>
            </a:r>
            <a:br>
              <a:rPr lang="fr-FR" sz="2200" b="1" dirty="0"/>
            </a:br>
            <a:endParaRPr lang="fr-FR" sz="2200" b="1" dirty="0"/>
          </a:p>
          <a:p>
            <a:pPr marL="0" indent="0">
              <a:buNone/>
            </a:pPr>
            <a:r>
              <a:rPr lang="fr-FR" sz="2200" u="sng" dirty="0"/>
              <a:t>Spécialisation</a:t>
            </a:r>
            <a:r>
              <a:rPr lang="fr-FR" sz="2200" dirty="0"/>
              <a:t> : </a:t>
            </a:r>
            <a:r>
              <a:rPr lang="fr-FR" sz="2200" b="1" dirty="0"/>
              <a:t>raffinement</a:t>
            </a:r>
            <a:r>
              <a:rPr lang="fr-FR" sz="2200" dirty="0"/>
              <a:t> d’une classe en une </a:t>
            </a:r>
            <a:r>
              <a:rPr lang="fr-FR" sz="2200" b="1" dirty="0"/>
              <a:t>sous-classe</a:t>
            </a:r>
            <a:r>
              <a:rPr lang="fr-FR" sz="2200" dirty="0"/>
              <a:t> </a:t>
            </a:r>
          </a:p>
          <a:p>
            <a:pPr marL="0" indent="0">
              <a:buNone/>
            </a:pPr>
            <a:r>
              <a:rPr lang="fr-FR" sz="2200" u="sng" dirty="0"/>
              <a:t>Généralisation</a:t>
            </a:r>
            <a:r>
              <a:rPr lang="fr-FR" sz="2200" dirty="0"/>
              <a:t> : </a:t>
            </a:r>
            <a:r>
              <a:rPr lang="fr-FR" sz="2200" b="1" dirty="0"/>
              <a:t>abstraction</a:t>
            </a:r>
            <a:r>
              <a:rPr lang="fr-FR" sz="2200" dirty="0"/>
              <a:t> d’un ensemble de classes en </a:t>
            </a:r>
            <a:r>
              <a:rPr lang="fr-FR" sz="2200" b="1" dirty="0"/>
              <a:t>super-classe</a:t>
            </a:r>
            <a:r>
              <a:rPr lang="fr-FR" sz="2200" dirty="0"/>
              <a:t> </a:t>
            </a:r>
          </a:p>
        </p:txBody>
      </p:sp>
      <p:pic>
        <p:nvPicPr>
          <p:cNvPr id="7" name="Image 6">
            <a:extLst>
              <a:ext uri="{FF2B5EF4-FFF2-40B4-BE49-F238E27FC236}">
                <a16:creationId xmlns:a16="http://schemas.microsoft.com/office/drawing/2014/main" id="{A4C82B23-3943-ED67-B904-DE9921E4E50B}"/>
              </a:ext>
            </a:extLst>
          </p:cNvPr>
          <p:cNvPicPr>
            <a:picLocks noChangeAspect="1"/>
          </p:cNvPicPr>
          <p:nvPr/>
        </p:nvPicPr>
        <p:blipFill>
          <a:blip r:embed="rId2"/>
          <a:stretch>
            <a:fillRect/>
          </a:stretch>
        </p:blipFill>
        <p:spPr>
          <a:xfrm>
            <a:off x="4654296" y="1780737"/>
            <a:ext cx="6903720" cy="3296526"/>
          </a:xfrm>
          <a:prstGeom prst="rect">
            <a:avLst/>
          </a:prstGeom>
        </p:spPr>
      </p:pic>
    </p:spTree>
    <p:extLst>
      <p:ext uri="{BB962C8B-B14F-4D97-AF65-F5344CB8AC3E}">
        <p14:creationId xmlns:p14="http://schemas.microsoft.com/office/powerpoint/2010/main" val="2031108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BF895A-0453-6D12-E9E0-86292F1F6CB6}"/>
              </a:ext>
            </a:extLst>
          </p:cNvPr>
          <p:cNvSpPr>
            <a:spLocks noGrp="1"/>
          </p:cNvSpPr>
          <p:nvPr>
            <p:ph type="title"/>
          </p:nvPr>
        </p:nvSpPr>
        <p:spPr>
          <a:xfrm>
            <a:off x="374904" y="-280415"/>
            <a:ext cx="10515600" cy="7961376"/>
          </a:xfrm>
        </p:spPr>
        <p:txBody>
          <a:bodyPr vert="horz" lIns="91440" tIns="45720" rIns="91440" bIns="45720" rtlCol="0" anchor="ctr">
            <a:normAutofit/>
          </a:bodyPr>
          <a:lstStyle/>
          <a:p>
            <a:r>
              <a:rPr lang="fr-FR" sz="7300" dirty="0">
                <a:solidFill>
                  <a:schemeClr val="tx2">
                    <a:lumMod val="90000"/>
                    <a:lumOff val="10000"/>
                  </a:schemeClr>
                </a:solidFill>
              </a:rPr>
              <a:t>M    </a:t>
            </a:r>
            <a:r>
              <a:rPr lang="fr-FR" sz="7300" b="1" dirty="0">
                <a:solidFill>
                  <a:srgbClr val="C00000"/>
                </a:solidFill>
              </a:rPr>
              <a:t>M</a:t>
            </a:r>
            <a:r>
              <a:rPr lang="fr-FR" sz="7300" dirty="0">
                <a:solidFill>
                  <a:schemeClr val="tx2">
                    <a:lumMod val="90000"/>
                    <a:lumOff val="10000"/>
                  </a:schemeClr>
                </a:solidFill>
              </a:rPr>
              <a:t>éthode</a:t>
            </a:r>
            <a:br>
              <a:rPr lang="fr-FR" sz="7300" dirty="0">
                <a:solidFill>
                  <a:schemeClr val="tx2">
                    <a:lumMod val="90000"/>
                    <a:lumOff val="10000"/>
                  </a:schemeClr>
                </a:solidFill>
              </a:rPr>
            </a:br>
            <a:r>
              <a:rPr lang="fr-FR" sz="7300" dirty="0">
                <a:solidFill>
                  <a:schemeClr val="tx2">
                    <a:lumMod val="90000"/>
                    <a:lumOff val="10000"/>
                  </a:schemeClr>
                </a:solidFill>
              </a:rPr>
              <a:t>E     d’</a:t>
            </a:r>
            <a:r>
              <a:rPr lang="fr-FR" sz="7300" b="1" dirty="0">
                <a:solidFill>
                  <a:srgbClr val="C00000"/>
                </a:solidFill>
              </a:rPr>
              <a:t>E</a:t>
            </a:r>
            <a:r>
              <a:rPr lang="fr-FR" sz="7300" dirty="0">
                <a:solidFill>
                  <a:schemeClr val="tx2">
                    <a:lumMod val="90000"/>
                    <a:lumOff val="10000"/>
                  </a:schemeClr>
                </a:solidFill>
              </a:rPr>
              <a:t>tude </a:t>
            </a:r>
            <a:br>
              <a:rPr lang="fr-FR" sz="7300" dirty="0">
                <a:solidFill>
                  <a:schemeClr val="tx2">
                    <a:lumMod val="90000"/>
                    <a:lumOff val="10000"/>
                  </a:schemeClr>
                </a:solidFill>
              </a:rPr>
            </a:br>
            <a:r>
              <a:rPr lang="fr-FR" sz="7300" dirty="0">
                <a:solidFill>
                  <a:schemeClr val="tx2">
                    <a:lumMod val="90000"/>
                    <a:lumOff val="10000"/>
                  </a:schemeClr>
                </a:solidFill>
              </a:rPr>
              <a:t>R     et de </a:t>
            </a:r>
            <a:r>
              <a:rPr lang="fr-FR" sz="7300" b="1" dirty="0">
                <a:solidFill>
                  <a:srgbClr val="C00000"/>
                </a:solidFill>
              </a:rPr>
              <a:t>R</a:t>
            </a:r>
            <a:r>
              <a:rPr lang="fr-FR" sz="7300" dirty="0">
                <a:solidFill>
                  <a:schemeClr val="tx2">
                    <a:lumMod val="90000"/>
                    <a:lumOff val="10000"/>
                  </a:schemeClr>
                </a:solidFill>
              </a:rPr>
              <a:t>éalisation</a:t>
            </a:r>
            <a:br>
              <a:rPr lang="fr-FR" sz="7300" dirty="0">
                <a:solidFill>
                  <a:schemeClr val="tx2">
                    <a:lumMod val="90000"/>
                    <a:lumOff val="10000"/>
                  </a:schemeClr>
                </a:solidFill>
              </a:rPr>
            </a:br>
            <a:r>
              <a:rPr lang="fr-FR" sz="7300" dirty="0">
                <a:solidFill>
                  <a:schemeClr val="tx2">
                    <a:lumMod val="90000"/>
                    <a:lumOff val="10000"/>
                  </a:schemeClr>
                </a:solidFill>
              </a:rPr>
              <a:t>I       </a:t>
            </a:r>
            <a:r>
              <a:rPr lang="fr-FR" sz="7300" b="1" dirty="0">
                <a:solidFill>
                  <a:srgbClr val="C00000"/>
                </a:solidFill>
              </a:rPr>
              <a:t>I</a:t>
            </a:r>
            <a:r>
              <a:rPr lang="fr-FR" sz="7300" dirty="0">
                <a:solidFill>
                  <a:schemeClr val="tx2">
                    <a:lumMod val="90000"/>
                    <a:lumOff val="10000"/>
                  </a:schemeClr>
                </a:solidFill>
              </a:rPr>
              <a:t>nformatique</a:t>
            </a:r>
            <a:br>
              <a:rPr lang="fr-FR" sz="7300" dirty="0">
                <a:solidFill>
                  <a:schemeClr val="tx2">
                    <a:lumMod val="90000"/>
                    <a:lumOff val="10000"/>
                  </a:schemeClr>
                </a:solidFill>
              </a:rPr>
            </a:br>
            <a:r>
              <a:rPr lang="fr-FR" sz="7300" dirty="0">
                <a:solidFill>
                  <a:schemeClr val="tx2">
                    <a:lumMod val="90000"/>
                    <a:lumOff val="10000"/>
                  </a:schemeClr>
                </a:solidFill>
              </a:rPr>
              <a:t>S     des </a:t>
            </a:r>
            <a:r>
              <a:rPr lang="fr-FR" sz="7300" b="1" dirty="0">
                <a:solidFill>
                  <a:srgbClr val="C00000"/>
                </a:solidFill>
              </a:rPr>
              <a:t>S</a:t>
            </a:r>
            <a:r>
              <a:rPr lang="fr-FR" sz="7300" dirty="0">
                <a:solidFill>
                  <a:schemeClr val="tx2">
                    <a:lumMod val="90000"/>
                    <a:lumOff val="10000"/>
                  </a:schemeClr>
                </a:solidFill>
              </a:rPr>
              <a:t>ystème </a:t>
            </a:r>
            <a:br>
              <a:rPr lang="fr-FR" sz="7300" dirty="0">
                <a:solidFill>
                  <a:schemeClr val="tx2">
                    <a:lumMod val="90000"/>
                    <a:lumOff val="10000"/>
                  </a:schemeClr>
                </a:solidFill>
              </a:rPr>
            </a:br>
            <a:r>
              <a:rPr lang="fr-FR" sz="7300" dirty="0">
                <a:solidFill>
                  <a:schemeClr val="tx2">
                    <a:lumMod val="90000"/>
                    <a:lumOff val="10000"/>
                  </a:schemeClr>
                </a:solidFill>
              </a:rPr>
              <a:t>E     d’</a:t>
            </a:r>
            <a:r>
              <a:rPr lang="fr-FR" sz="7300" b="1" dirty="0">
                <a:solidFill>
                  <a:srgbClr val="C00000"/>
                </a:solidFill>
              </a:rPr>
              <a:t>E</a:t>
            </a:r>
            <a:r>
              <a:rPr lang="fr-FR" sz="7300" dirty="0">
                <a:solidFill>
                  <a:schemeClr val="tx2">
                    <a:lumMod val="90000"/>
                    <a:lumOff val="10000"/>
                  </a:schemeClr>
                </a:solidFill>
              </a:rPr>
              <a:t>ntreprise</a:t>
            </a:r>
            <a:br>
              <a:rPr lang="fr-FR" sz="9600" dirty="0">
                <a:solidFill>
                  <a:schemeClr val="tx2">
                    <a:lumMod val="90000"/>
                    <a:lumOff val="10000"/>
                  </a:schemeClr>
                </a:solidFill>
              </a:rPr>
            </a:br>
            <a:r>
              <a:rPr lang="fr-FR" dirty="0">
                <a:solidFill>
                  <a:schemeClr val="tx2">
                    <a:lumMod val="90000"/>
                    <a:lumOff val="10000"/>
                  </a:schemeClr>
                </a:solidFill>
              </a:rPr>
              <a:t> </a:t>
            </a:r>
          </a:p>
        </p:txBody>
      </p:sp>
    </p:spTree>
    <p:extLst>
      <p:ext uri="{BB962C8B-B14F-4D97-AF65-F5344CB8AC3E}">
        <p14:creationId xmlns:p14="http://schemas.microsoft.com/office/powerpoint/2010/main" val="20972014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FDC58D-687C-A0DF-3CCB-F60AC8E7644E}"/>
              </a:ext>
            </a:extLst>
          </p:cNvPr>
          <p:cNvSpPr>
            <a:spLocks noGrp="1"/>
          </p:cNvSpPr>
          <p:nvPr>
            <p:ph type="title"/>
          </p:nvPr>
        </p:nvSpPr>
        <p:spPr>
          <a:xfrm>
            <a:off x="630936" y="502920"/>
            <a:ext cx="3419856" cy="1463040"/>
          </a:xfrm>
        </p:spPr>
        <p:txBody>
          <a:bodyPr anchor="ctr">
            <a:normAutofit/>
          </a:bodyPr>
          <a:lstStyle/>
          <a:p>
            <a:r>
              <a:rPr lang="fr-FR" sz="4800"/>
              <a:t>Hiérarchie de classes</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6C9F3A1-6BCE-6CF8-1BC4-822DB6D31CA5}"/>
              </a:ext>
            </a:extLst>
          </p:cNvPr>
          <p:cNvSpPr>
            <a:spLocks noGrp="1"/>
          </p:cNvSpPr>
          <p:nvPr>
            <p:ph idx="1"/>
          </p:nvPr>
        </p:nvSpPr>
        <p:spPr>
          <a:xfrm>
            <a:off x="4654295" y="502920"/>
            <a:ext cx="6894576" cy="1463040"/>
          </a:xfrm>
        </p:spPr>
        <p:txBody>
          <a:bodyPr anchor="ctr">
            <a:normAutofit/>
          </a:bodyPr>
          <a:lstStyle/>
          <a:p>
            <a:pPr marL="0" indent="0">
              <a:buNone/>
            </a:pPr>
            <a:r>
              <a:rPr lang="fr-FR" sz="1500" u="sng" dirty="0"/>
              <a:t>Principe</a:t>
            </a:r>
            <a:r>
              <a:rPr lang="fr-FR" sz="1500" dirty="0"/>
              <a:t> : Regrouper les classes partageant les attributs et les opérations et les </a:t>
            </a:r>
            <a:r>
              <a:rPr lang="fr-FR" sz="1500" b="1" dirty="0"/>
              <a:t>organiser</a:t>
            </a:r>
            <a:r>
              <a:rPr lang="fr-FR" sz="1500" dirty="0"/>
              <a:t> en </a:t>
            </a:r>
            <a:r>
              <a:rPr lang="fr-FR" sz="1500" b="1" dirty="0"/>
              <a:t>arborescence.</a:t>
            </a:r>
            <a:br>
              <a:rPr lang="fr-FR" sz="1500" b="1" dirty="0"/>
            </a:br>
            <a:endParaRPr lang="fr-FR" sz="1500" b="1" dirty="0"/>
          </a:p>
          <a:p>
            <a:pPr marL="0" indent="0">
              <a:buNone/>
            </a:pPr>
            <a:r>
              <a:rPr lang="fr-FR" sz="1500" u="sng" dirty="0"/>
              <a:t>Spécialisation</a:t>
            </a:r>
            <a:r>
              <a:rPr lang="fr-FR" sz="1500" dirty="0"/>
              <a:t> : </a:t>
            </a:r>
            <a:r>
              <a:rPr lang="fr-FR" sz="1500" b="1" dirty="0"/>
              <a:t>raffinement</a:t>
            </a:r>
            <a:r>
              <a:rPr lang="fr-FR" sz="1500" dirty="0"/>
              <a:t> d’une classe en une </a:t>
            </a:r>
            <a:r>
              <a:rPr lang="fr-FR" sz="1500" b="1" dirty="0"/>
              <a:t>sous-classe</a:t>
            </a:r>
            <a:r>
              <a:rPr lang="fr-FR" sz="1500" dirty="0"/>
              <a:t> </a:t>
            </a:r>
          </a:p>
          <a:p>
            <a:pPr marL="0" indent="0">
              <a:buNone/>
            </a:pPr>
            <a:r>
              <a:rPr lang="fr-FR" sz="1500" u="sng" dirty="0"/>
              <a:t>Généralisation</a:t>
            </a:r>
            <a:r>
              <a:rPr lang="fr-FR" sz="1500" dirty="0"/>
              <a:t> : </a:t>
            </a:r>
            <a:r>
              <a:rPr lang="fr-FR" sz="1500" b="1" dirty="0"/>
              <a:t>abstraction</a:t>
            </a:r>
            <a:r>
              <a:rPr lang="fr-FR" sz="1500" dirty="0"/>
              <a:t> d’un ensemble de classes en </a:t>
            </a:r>
            <a:r>
              <a:rPr lang="fr-FR" sz="1500" b="1" dirty="0"/>
              <a:t>super-classe</a:t>
            </a:r>
            <a:r>
              <a:rPr lang="fr-FR" sz="1500" dirty="0"/>
              <a:t> </a:t>
            </a:r>
          </a:p>
        </p:txBody>
      </p:sp>
      <p:pic>
        <p:nvPicPr>
          <p:cNvPr id="5" name="Image 4" descr="Une image contenant texte, diagramme, ligne, Police&#10;&#10;Description générée automatiquement">
            <a:extLst>
              <a:ext uri="{FF2B5EF4-FFF2-40B4-BE49-F238E27FC236}">
                <a16:creationId xmlns:a16="http://schemas.microsoft.com/office/drawing/2014/main" id="{E553C071-ADB1-610D-D032-BF5603038E1B}"/>
              </a:ext>
            </a:extLst>
          </p:cNvPr>
          <p:cNvPicPr>
            <a:picLocks noChangeAspect="1"/>
          </p:cNvPicPr>
          <p:nvPr/>
        </p:nvPicPr>
        <p:blipFill>
          <a:blip r:embed="rId2"/>
          <a:stretch>
            <a:fillRect/>
          </a:stretch>
        </p:blipFill>
        <p:spPr>
          <a:xfrm>
            <a:off x="1140716" y="2290936"/>
            <a:ext cx="9898376" cy="3959352"/>
          </a:xfrm>
          <a:prstGeom prst="rect">
            <a:avLst/>
          </a:prstGeom>
        </p:spPr>
      </p:pic>
    </p:spTree>
    <p:extLst>
      <p:ext uri="{BB962C8B-B14F-4D97-AF65-F5344CB8AC3E}">
        <p14:creationId xmlns:p14="http://schemas.microsoft.com/office/powerpoint/2010/main" val="32375533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FDC58D-687C-A0DF-3CCB-F60AC8E7644E}"/>
              </a:ext>
            </a:extLst>
          </p:cNvPr>
          <p:cNvSpPr>
            <a:spLocks noGrp="1"/>
          </p:cNvSpPr>
          <p:nvPr>
            <p:ph type="title"/>
          </p:nvPr>
        </p:nvSpPr>
        <p:spPr>
          <a:xfrm>
            <a:off x="630936" y="502920"/>
            <a:ext cx="3419856" cy="1463040"/>
          </a:xfrm>
        </p:spPr>
        <p:txBody>
          <a:bodyPr anchor="ctr">
            <a:normAutofit/>
          </a:bodyPr>
          <a:lstStyle/>
          <a:p>
            <a:r>
              <a:rPr lang="fr-FR" sz="4800"/>
              <a:t>Hiérarchie de classes</a:t>
            </a:r>
          </a:p>
        </p:txBody>
      </p:sp>
      <p:sp>
        <p:nvSpPr>
          <p:cNvPr id="3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6C9F3A1-6BCE-6CF8-1BC4-822DB6D31CA5}"/>
              </a:ext>
            </a:extLst>
          </p:cNvPr>
          <p:cNvSpPr>
            <a:spLocks noGrp="1"/>
          </p:cNvSpPr>
          <p:nvPr>
            <p:ph idx="1"/>
          </p:nvPr>
        </p:nvSpPr>
        <p:spPr>
          <a:xfrm>
            <a:off x="4654295" y="502920"/>
            <a:ext cx="6894576" cy="1463040"/>
          </a:xfrm>
        </p:spPr>
        <p:txBody>
          <a:bodyPr anchor="ctr">
            <a:normAutofit fontScale="85000" lnSpcReduction="20000"/>
          </a:bodyPr>
          <a:lstStyle/>
          <a:p>
            <a:pPr marL="0" indent="0">
              <a:buNone/>
            </a:pPr>
            <a:r>
              <a:rPr lang="fr-FR" sz="2200" u="sng" dirty="0"/>
              <a:t>Principe</a:t>
            </a:r>
            <a:r>
              <a:rPr lang="fr-FR" sz="2200" dirty="0"/>
              <a:t> : Regrouper les classes partageant les attributs et les opérations et les </a:t>
            </a:r>
            <a:r>
              <a:rPr lang="fr-FR" sz="2200" b="1" dirty="0"/>
              <a:t>organiser</a:t>
            </a:r>
            <a:r>
              <a:rPr lang="fr-FR" sz="2200" dirty="0"/>
              <a:t> en </a:t>
            </a:r>
            <a:r>
              <a:rPr lang="fr-FR" sz="2200" b="1" dirty="0"/>
              <a:t>arborescence.</a:t>
            </a:r>
            <a:br>
              <a:rPr lang="fr-FR" sz="2200" b="1" dirty="0"/>
            </a:br>
            <a:endParaRPr lang="fr-FR" sz="2200" b="1" dirty="0"/>
          </a:p>
          <a:p>
            <a:pPr marL="0" indent="0">
              <a:buNone/>
            </a:pPr>
            <a:r>
              <a:rPr lang="fr-FR" sz="2200" u="sng" dirty="0"/>
              <a:t>Héritage:</a:t>
            </a:r>
            <a:r>
              <a:rPr lang="fr-FR" sz="2200" dirty="0"/>
              <a:t> Construction d’une classe à partir d’une classe plus haute dans la hiérarchie (partage des attributs, opérations, contraintes…)</a:t>
            </a:r>
          </a:p>
        </p:txBody>
      </p:sp>
      <p:pic>
        <p:nvPicPr>
          <p:cNvPr id="6" name="Image 5">
            <a:extLst>
              <a:ext uri="{FF2B5EF4-FFF2-40B4-BE49-F238E27FC236}">
                <a16:creationId xmlns:a16="http://schemas.microsoft.com/office/drawing/2014/main" id="{71C14B80-A172-87C2-874E-1C4951CEBEE7}"/>
              </a:ext>
            </a:extLst>
          </p:cNvPr>
          <p:cNvPicPr>
            <a:picLocks noChangeAspect="1"/>
          </p:cNvPicPr>
          <p:nvPr/>
        </p:nvPicPr>
        <p:blipFill>
          <a:blip r:embed="rId2"/>
          <a:stretch>
            <a:fillRect/>
          </a:stretch>
        </p:blipFill>
        <p:spPr>
          <a:xfrm>
            <a:off x="1786262" y="2290936"/>
            <a:ext cx="8607283" cy="3959352"/>
          </a:xfrm>
          <a:prstGeom prst="rect">
            <a:avLst/>
          </a:prstGeom>
        </p:spPr>
      </p:pic>
    </p:spTree>
    <p:extLst>
      <p:ext uri="{BB962C8B-B14F-4D97-AF65-F5344CB8AC3E}">
        <p14:creationId xmlns:p14="http://schemas.microsoft.com/office/powerpoint/2010/main" val="13722025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FDC58D-687C-A0DF-3CCB-F60AC8E7644E}"/>
              </a:ext>
            </a:extLst>
          </p:cNvPr>
          <p:cNvSpPr>
            <a:spLocks noGrp="1"/>
          </p:cNvSpPr>
          <p:nvPr>
            <p:ph type="title"/>
          </p:nvPr>
        </p:nvSpPr>
        <p:spPr>
          <a:xfrm>
            <a:off x="630936" y="502920"/>
            <a:ext cx="3419856" cy="1463040"/>
          </a:xfrm>
        </p:spPr>
        <p:txBody>
          <a:bodyPr anchor="ctr">
            <a:normAutofit/>
          </a:bodyPr>
          <a:lstStyle/>
          <a:p>
            <a:r>
              <a:rPr lang="fr-FR" sz="4800" dirty="0"/>
              <a:t>Classe abstraite</a:t>
            </a:r>
          </a:p>
        </p:txBody>
      </p:sp>
      <p:sp>
        <p:nvSpPr>
          <p:cNvPr id="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6C9F3A1-6BCE-6CF8-1BC4-822DB6D31CA5}"/>
              </a:ext>
            </a:extLst>
          </p:cNvPr>
          <p:cNvSpPr>
            <a:spLocks noGrp="1"/>
          </p:cNvSpPr>
          <p:nvPr>
            <p:ph idx="1"/>
          </p:nvPr>
        </p:nvSpPr>
        <p:spPr>
          <a:xfrm>
            <a:off x="4654295" y="502920"/>
            <a:ext cx="6894576" cy="1463040"/>
          </a:xfrm>
        </p:spPr>
        <p:txBody>
          <a:bodyPr anchor="ctr">
            <a:normAutofit/>
          </a:bodyPr>
          <a:lstStyle/>
          <a:p>
            <a:pPr marL="0" indent="0">
              <a:buNone/>
            </a:pPr>
            <a:r>
              <a:rPr lang="fr-FR" sz="1700" b="1" dirty="0"/>
              <a:t>Classe sans instance</a:t>
            </a:r>
            <a:r>
              <a:rPr lang="fr-FR" sz="1700" dirty="0"/>
              <a:t>, seulement une base pour les classes héritées</a:t>
            </a:r>
            <a:br>
              <a:rPr lang="fr-FR" sz="1700" b="1" dirty="0"/>
            </a:br>
            <a:endParaRPr lang="fr-FR" sz="1700" b="1" dirty="0"/>
          </a:p>
          <a:p>
            <a:pPr marL="0" indent="0">
              <a:buNone/>
            </a:pPr>
            <a:r>
              <a:rPr lang="fr-FR" sz="1700" u="sng" dirty="0"/>
              <a:t>Notation </a:t>
            </a:r>
            <a:r>
              <a:rPr lang="fr-FR" sz="1700" dirty="0"/>
              <a:t> : nom de la classe en italique (ou stéréotype « abstract »)</a:t>
            </a:r>
          </a:p>
        </p:txBody>
      </p:sp>
      <p:pic>
        <p:nvPicPr>
          <p:cNvPr id="5" name="Image 4" descr="Une image contenant texte, Police, ligne, diagramme&#10;&#10;Description générée automatiquement">
            <a:extLst>
              <a:ext uri="{FF2B5EF4-FFF2-40B4-BE49-F238E27FC236}">
                <a16:creationId xmlns:a16="http://schemas.microsoft.com/office/drawing/2014/main" id="{9610B61E-E9D7-9375-7758-15261ABDBB75}"/>
              </a:ext>
            </a:extLst>
          </p:cNvPr>
          <p:cNvPicPr>
            <a:picLocks noChangeAspect="1"/>
          </p:cNvPicPr>
          <p:nvPr/>
        </p:nvPicPr>
        <p:blipFill>
          <a:blip r:embed="rId2"/>
          <a:stretch>
            <a:fillRect/>
          </a:stretch>
        </p:blipFill>
        <p:spPr>
          <a:xfrm>
            <a:off x="2423838" y="2290936"/>
            <a:ext cx="7332131" cy="3959352"/>
          </a:xfrm>
          <a:prstGeom prst="rect">
            <a:avLst/>
          </a:prstGeom>
        </p:spPr>
      </p:pic>
    </p:spTree>
    <p:extLst>
      <p:ext uri="{BB962C8B-B14F-4D97-AF65-F5344CB8AC3E}">
        <p14:creationId xmlns:p14="http://schemas.microsoft.com/office/powerpoint/2010/main" val="1536773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fr-FR" sz="5400"/>
              <a:t>Diagramme de classes</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630936" y="2807208"/>
            <a:ext cx="3429000" cy="3410712"/>
          </a:xfrm>
        </p:spPr>
        <p:txBody>
          <a:bodyPr anchor="t">
            <a:normAutofit/>
          </a:bodyPr>
          <a:lstStyle/>
          <a:p>
            <a:pPr marL="0" indent="0">
              <a:buNone/>
            </a:pPr>
            <a:r>
              <a:rPr lang="fr-FR" sz="2200"/>
              <a:t>Exemple de la bibliothèque (4)</a:t>
            </a:r>
          </a:p>
        </p:txBody>
      </p:sp>
      <p:pic>
        <p:nvPicPr>
          <p:cNvPr id="4" name="Image 3">
            <a:extLst>
              <a:ext uri="{FF2B5EF4-FFF2-40B4-BE49-F238E27FC236}">
                <a16:creationId xmlns:a16="http://schemas.microsoft.com/office/drawing/2014/main" id="{935EF702-9FA3-04B8-1ECE-ABB09E9D1004}"/>
              </a:ext>
            </a:extLst>
          </p:cNvPr>
          <p:cNvPicPr>
            <a:picLocks noChangeAspect="1"/>
          </p:cNvPicPr>
          <p:nvPr/>
        </p:nvPicPr>
        <p:blipFill>
          <a:blip r:embed="rId2"/>
          <a:stretch>
            <a:fillRect/>
          </a:stretch>
        </p:blipFill>
        <p:spPr>
          <a:xfrm>
            <a:off x="4059936" y="1499056"/>
            <a:ext cx="8390557" cy="4866522"/>
          </a:xfrm>
          <a:prstGeom prst="rect">
            <a:avLst/>
          </a:prstGeom>
        </p:spPr>
      </p:pic>
    </p:spTree>
    <p:extLst>
      <p:ext uri="{BB962C8B-B14F-4D97-AF65-F5344CB8AC3E}">
        <p14:creationId xmlns:p14="http://schemas.microsoft.com/office/powerpoint/2010/main" val="1132322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fr-FR" sz="5400"/>
              <a:t>Diagramme de classes</a:t>
            </a: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630936" y="2807208"/>
            <a:ext cx="3429000" cy="3410712"/>
          </a:xfrm>
        </p:spPr>
        <p:txBody>
          <a:bodyPr anchor="t">
            <a:normAutofit/>
          </a:bodyPr>
          <a:lstStyle/>
          <a:p>
            <a:pPr marL="0" indent="0">
              <a:buNone/>
            </a:pPr>
            <a:r>
              <a:rPr lang="fr-FR" sz="2200"/>
              <a:t>Exemple de la bibliothèque (4)</a:t>
            </a:r>
          </a:p>
        </p:txBody>
      </p:sp>
      <p:pic>
        <p:nvPicPr>
          <p:cNvPr id="5" name="Image 4">
            <a:extLst>
              <a:ext uri="{FF2B5EF4-FFF2-40B4-BE49-F238E27FC236}">
                <a16:creationId xmlns:a16="http://schemas.microsoft.com/office/drawing/2014/main" id="{AB0AC6CF-9DCF-B268-A240-F1C3B5BE8922}"/>
              </a:ext>
            </a:extLst>
          </p:cNvPr>
          <p:cNvPicPr>
            <a:picLocks noChangeAspect="1"/>
          </p:cNvPicPr>
          <p:nvPr/>
        </p:nvPicPr>
        <p:blipFill>
          <a:blip r:embed="rId2"/>
          <a:stretch>
            <a:fillRect/>
          </a:stretch>
        </p:blipFill>
        <p:spPr>
          <a:xfrm>
            <a:off x="4552245" y="1331995"/>
            <a:ext cx="7005771" cy="4256005"/>
          </a:xfrm>
          <a:prstGeom prst="rect">
            <a:avLst/>
          </a:prstGeom>
        </p:spPr>
      </p:pic>
    </p:spTree>
    <p:extLst>
      <p:ext uri="{BB962C8B-B14F-4D97-AF65-F5344CB8AC3E}">
        <p14:creationId xmlns:p14="http://schemas.microsoft.com/office/powerpoint/2010/main" val="42018303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FDC58D-687C-A0DF-3CCB-F60AC8E7644E}"/>
              </a:ext>
            </a:extLst>
          </p:cNvPr>
          <p:cNvSpPr>
            <a:spLocks noGrp="1"/>
          </p:cNvSpPr>
          <p:nvPr>
            <p:ph type="title"/>
          </p:nvPr>
        </p:nvSpPr>
        <p:spPr>
          <a:xfrm>
            <a:off x="630936" y="502920"/>
            <a:ext cx="3419856" cy="1463040"/>
          </a:xfrm>
        </p:spPr>
        <p:txBody>
          <a:bodyPr anchor="ctr">
            <a:normAutofit/>
          </a:bodyPr>
          <a:lstStyle/>
          <a:p>
            <a:r>
              <a:rPr lang="fr-FR" sz="4800" dirty="0"/>
              <a:t>Navigabilité</a:t>
            </a:r>
          </a:p>
        </p:txBody>
      </p:sp>
      <p:sp>
        <p:nvSpPr>
          <p:cNvPr id="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6C9F3A1-6BCE-6CF8-1BC4-822DB6D31CA5}"/>
              </a:ext>
            </a:extLst>
          </p:cNvPr>
          <p:cNvSpPr>
            <a:spLocks noGrp="1"/>
          </p:cNvSpPr>
          <p:nvPr>
            <p:ph idx="1"/>
          </p:nvPr>
        </p:nvSpPr>
        <p:spPr>
          <a:xfrm>
            <a:off x="4654295" y="502920"/>
            <a:ext cx="6894576" cy="1463040"/>
          </a:xfrm>
        </p:spPr>
        <p:txBody>
          <a:bodyPr anchor="ctr">
            <a:normAutofit lnSpcReduction="10000"/>
          </a:bodyPr>
          <a:lstStyle/>
          <a:p>
            <a:pPr marL="0" indent="0">
              <a:buNone/>
            </a:pPr>
            <a:r>
              <a:rPr lang="fr-FR" sz="1700" u="sng" dirty="0"/>
              <a:t>Orientation d’une association</a:t>
            </a:r>
          </a:p>
          <a:p>
            <a:pPr>
              <a:buFontTx/>
              <a:buChar char="-"/>
            </a:pPr>
            <a:r>
              <a:rPr lang="fr-FR" sz="1700" dirty="0"/>
              <a:t>Restreint l’accessibilité des objets</a:t>
            </a:r>
          </a:p>
          <a:p>
            <a:pPr>
              <a:buFontTx/>
              <a:buChar char="-"/>
            </a:pPr>
            <a:r>
              <a:rPr lang="fr-FR" sz="1700" dirty="0"/>
              <a:t>Depuis A, on a accès aux objets de B qui lui sont associés, mais pas l’inverse</a:t>
            </a:r>
            <a:br>
              <a:rPr lang="fr-FR" sz="1700" b="1" dirty="0"/>
            </a:br>
            <a:endParaRPr lang="fr-FR" sz="1700" b="1" dirty="0"/>
          </a:p>
        </p:txBody>
      </p:sp>
      <p:pic>
        <p:nvPicPr>
          <p:cNvPr id="6" name="Image 5">
            <a:extLst>
              <a:ext uri="{FF2B5EF4-FFF2-40B4-BE49-F238E27FC236}">
                <a16:creationId xmlns:a16="http://schemas.microsoft.com/office/drawing/2014/main" id="{614C643E-E10A-2BD0-7016-F54FC16B44E9}"/>
              </a:ext>
            </a:extLst>
          </p:cNvPr>
          <p:cNvPicPr>
            <a:picLocks noChangeAspect="1"/>
          </p:cNvPicPr>
          <p:nvPr/>
        </p:nvPicPr>
        <p:blipFill>
          <a:blip r:embed="rId2"/>
          <a:stretch>
            <a:fillRect/>
          </a:stretch>
        </p:blipFill>
        <p:spPr>
          <a:xfrm>
            <a:off x="2011967" y="2514600"/>
            <a:ext cx="8944537" cy="3121669"/>
          </a:xfrm>
          <a:prstGeom prst="rect">
            <a:avLst/>
          </a:prstGeom>
        </p:spPr>
      </p:pic>
      <p:sp>
        <p:nvSpPr>
          <p:cNvPr id="7" name="ZoneTexte 6">
            <a:extLst>
              <a:ext uri="{FF2B5EF4-FFF2-40B4-BE49-F238E27FC236}">
                <a16:creationId xmlns:a16="http://schemas.microsoft.com/office/drawing/2014/main" id="{82DC3C8B-8F19-413A-5FEB-60962EFA900A}"/>
              </a:ext>
            </a:extLst>
          </p:cNvPr>
          <p:cNvSpPr txBox="1"/>
          <p:nvPr/>
        </p:nvSpPr>
        <p:spPr>
          <a:xfrm>
            <a:off x="1235496" y="5451603"/>
            <a:ext cx="7914090" cy="400110"/>
          </a:xfrm>
          <a:prstGeom prst="rect">
            <a:avLst/>
          </a:prstGeom>
          <a:noFill/>
        </p:spPr>
        <p:txBody>
          <a:bodyPr wrap="none" rtlCol="0">
            <a:spAutoFit/>
          </a:bodyPr>
          <a:lstStyle/>
          <a:p>
            <a:r>
              <a:rPr lang="fr-FR" sz="2000" dirty="0"/>
              <a:t>Par défaut, associations navigables dans les deux sens (pas de flèche)</a:t>
            </a:r>
          </a:p>
        </p:txBody>
      </p:sp>
    </p:spTree>
    <p:extLst>
      <p:ext uri="{BB962C8B-B14F-4D97-AF65-F5344CB8AC3E}">
        <p14:creationId xmlns:p14="http://schemas.microsoft.com/office/powerpoint/2010/main" val="1851670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FDC58D-687C-A0DF-3CCB-F60AC8E7644E}"/>
              </a:ext>
            </a:extLst>
          </p:cNvPr>
          <p:cNvSpPr>
            <a:spLocks noGrp="1"/>
          </p:cNvSpPr>
          <p:nvPr>
            <p:ph type="title"/>
          </p:nvPr>
        </p:nvSpPr>
        <p:spPr>
          <a:xfrm>
            <a:off x="630936" y="502920"/>
            <a:ext cx="3419856" cy="1463040"/>
          </a:xfrm>
        </p:spPr>
        <p:txBody>
          <a:bodyPr anchor="ctr">
            <a:normAutofit/>
          </a:bodyPr>
          <a:lstStyle/>
          <a:p>
            <a:r>
              <a:rPr lang="fr-FR" sz="4800" dirty="0"/>
              <a:t>Agrégation </a:t>
            </a:r>
          </a:p>
        </p:txBody>
      </p:sp>
      <p:sp>
        <p:nvSpPr>
          <p:cNvPr id="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6C9F3A1-6BCE-6CF8-1BC4-822DB6D31CA5}"/>
              </a:ext>
            </a:extLst>
          </p:cNvPr>
          <p:cNvSpPr>
            <a:spLocks noGrp="1"/>
          </p:cNvSpPr>
          <p:nvPr>
            <p:ph idx="1"/>
          </p:nvPr>
        </p:nvSpPr>
        <p:spPr>
          <a:xfrm>
            <a:off x="4636006" y="384972"/>
            <a:ext cx="6894576" cy="1783081"/>
          </a:xfrm>
        </p:spPr>
        <p:txBody>
          <a:bodyPr anchor="ctr">
            <a:normAutofit/>
          </a:bodyPr>
          <a:lstStyle/>
          <a:p>
            <a:pPr marL="0" indent="0">
              <a:buNone/>
            </a:pPr>
            <a:r>
              <a:rPr lang="fr-FR" sz="1800" u="sng" dirty="0"/>
              <a:t>Exemple </a:t>
            </a:r>
            <a:endParaRPr lang="fr-FR" sz="1800" dirty="0"/>
          </a:p>
          <a:p>
            <a:r>
              <a:rPr lang="fr-FR" sz="1800" dirty="0"/>
              <a:t>Lecteur de contenu audio permettant de créer des listes de lecture  </a:t>
            </a:r>
          </a:p>
          <a:p>
            <a:pPr marL="0" indent="0">
              <a:buNone/>
            </a:pPr>
            <a:endParaRPr lang="fr-FR" sz="1700" dirty="0"/>
          </a:p>
        </p:txBody>
      </p:sp>
      <p:sp>
        <p:nvSpPr>
          <p:cNvPr id="7" name="ZoneTexte 6">
            <a:extLst>
              <a:ext uri="{FF2B5EF4-FFF2-40B4-BE49-F238E27FC236}">
                <a16:creationId xmlns:a16="http://schemas.microsoft.com/office/drawing/2014/main" id="{82DC3C8B-8F19-413A-5FEB-60962EFA900A}"/>
              </a:ext>
            </a:extLst>
          </p:cNvPr>
          <p:cNvSpPr txBox="1"/>
          <p:nvPr/>
        </p:nvSpPr>
        <p:spPr>
          <a:xfrm>
            <a:off x="948404" y="2029719"/>
            <a:ext cx="6125523" cy="2862322"/>
          </a:xfrm>
          <a:prstGeom prst="rect">
            <a:avLst/>
          </a:prstGeom>
          <a:noFill/>
        </p:spPr>
        <p:txBody>
          <a:bodyPr wrap="none" rtlCol="0">
            <a:spAutoFit/>
          </a:bodyPr>
          <a:lstStyle/>
          <a:p>
            <a:endParaRPr lang="fr-FR" sz="2000" dirty="0"/>
          </a:p>
          <a:p>
            <a:pPr marL="0" indent="0">
              <a:buNone/>
            </a:pPr>
            <a:r>
              <a:rPr lang="fr-FR" sz="2000" dirty="0"/>
              <a:t>Association particulière entre classes</a:t>
            </a:r>
          </a:p>
          <a:p>
            <a:pPr>
              <a:buFontTx/>
              <a:buChar char="-"/>
            </a:pPr>
            <a:r>
              <a:rPr lang="fr-FR" sz="2000" b="1" dirty="0"/>
              <a:t> Dissymétrique</a:t>
            </a:r>
            <a:r>
              <a:rPr lang="fr-FR" sz="2000" dirty="0"/>
              <a:t> : une classe prédominante sur l’autre</a:t>
            </a:r>
          </a:p>
          <a:p>
            <a:pPr>
              <a:buFontTx/>
              <a:buChar char="-"/>
            </a:pPr>
            <a:r>
              <a:rPr lang="fr-FR" sz="2000" dirty="0"/>
              <a:t> Relation de type </a:t>
            </a:r>
            <a:r>
              <a:rPr lang="fr-FR" sz="2000" b="1" dirty="0"/>
              <a:t>composant-composite</a:t>
            </a:r>
          </a:p>
          <a:p>
            <a:pPr>
              <a:buFontTx/>
              <a:buChar char="-"/>
            </a:pPr>
            <a:endParaRPr lang="fr-FR" sz="2000" b="1" dirty="0"/>
          </a:p>
          <a:p>
            <a:pPr marL="0" indent="0">
              <a:buNone/>
            </a:pPr>
            <a:r>
              <a:rPr lang="fr-FR" sz="2000" b="1" dirty="0"/>
              <a:t>Deux types d’agrégation</a:t>
            </a:r>
          </a:p>
          <a:p>
            <a:pPr>
              <a:buFontTx/>
              <a:buChar char="-"/>
            </a:pPr>
            <a:r>
              <a:rPr lang="fr-FR" sz="2000" dirty="0"/>
              <a:t> Agrégation faible </a:t>
            </a:r>
          </a:p>
          <a:p>
            <a:pPr>
              <a:buFontTx/>
              <a:buChar char="-"/>
            </a:pPr>
            <a:r>
              <a:rPr lang="fr-FR" sz="2000" dirty="0"/>
              <a:t> Composition </a:t>
            </a:r>
          </a:p>
          <a:p>
            <a:r>
              <a:rPr lang="fr-FR" sz="2000" dirty="0"/>
              <a:t> </a:t>
            </a:r>
          </a:p>
        </p:txBody>
      </p:sp>
      <p:pic>
        <p:nvPicPr>
          <p:cNvPr id="8" name="Image 7">
            <a:extLst>
              <a:ext uri="{FF2B5EF4-FFF2-40B4-BE49-F238E27FC236}">
                <a16:creationId xmlns:a16="http://schemas.microsoft.com/office/drawing/2014/main" id="{3C5CFDC1-27F0-CD62-CC1C-C514B9141E67}"/>
              </a:ext>
            </a:extLst>
          </p:cNvPr>
          <p:cNvPicPr>
            <a:picLocks noChangeAspect="1"/>
          </p:cNvPicPr>
          <p:nvPr/>
        </p:nvPicPr>
        <p:blipFill>
          <a:blip r:embed="rId2"/>
          <a:stretch>
            <a:fillRect/>
          </a:stretch>
        </p:blipFill>
        <p:spPr>
          <a:xfrm>
            <a:off x="1303629" y="4955800"/>
            <a:ext cx="9262771" cy="1517228"/>
          </a:xfrm>
          <a:prstGeom prst="rect">
            <a:avLst/>
          </a:prstGeom>
        </p:spPr>
      </p:pic>
    </p:spTree>
    <p:extLst>
      <p:ext uri="{BB962C8B-B14F-4D97-AF65-F5344CB8AC3E}">
        <p14:creationId xmlns:p14="http://schemas.microsoft.com/office/powerpoint/2010/main" val="8450972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FDC58D-687C-A0DF-3CCB-F60AC8E7644E}"/>
              </a:ext>
            </a:extLst>
          </p:cNvPr>
          <p:cNvSpPr>
            <a:spLocks noGrp="1"/>
          </p:cNvSpPr>
          <p:nvPr>
            <p:ph type="title"/>
          </p:nvPr>
        </p:nvSpPr>
        <p:spPr>
          <a:xfrm>
            <a:off x="630936" y="502920"/>
            <a:ext cx="3419856" cy="1463040"/>
          </a:xfrm>
        </p:spPr>
        <p:txBody>
          <a:bodyPr anchor="ctr">
            <a:normAutofit/>
          </a:bodyPr>
          <a:lstStyle/>
          <a:p>
            <a:r>
              <a:rPr lang="fr-FR" sz="4800" dirty="0"/>
              <a:t>Agrégation faible</a:t>
            </a:r>
          </a:p>
        </p:txBody>
      </p:sp>
      <p:sp>
        <p:nvSpPr>
          <p:cNvPr id="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6C9F3A1-6BCE-6CF8-1BC4-822DB6D31CA5}"/>
              </a:ext>
            </a:extLst>
          </p:cNvPr>
          <p:cNvSpPr>
            <a:spLocks noGrp="1"/>
          </p:cNvSpPr>
          <p:nvPr>
            <p:ph idx="1"/>
          </p:nvPr>
        </p:nvSpPr>
        <p:spPr>
          <a:xfrm>
            <a:off x="4666488" y="-159091"/>
            <a:ext cx="6894576" cy="2782148"/>
          </a:xfrm>
        </p:spPr>
        <p:txBody>
          <a:bodyPr anchor="ctr">
            <a:normAutofit/>
          </a:bodyPr>
          <a:lstStyle/>
          <a:p>
            <a:pPr marL="0" indent="0">
              <a:buNone/>
            </a:pPr>
            <a:r>
              <a:rPr lang="fr-FR" sz="1800" u="sng" dirty="0"/>
              <a:t>Exemple :</a:t>
            </a:r>
            <a:endParaRPr lang="fr-FR" sz="1800" dirty="0"/>
          </a:p>
          <a:p>
            <a:pPr marL="0" indent="0">
              <a:buNone/>
            </a:pPr>
            <a:r>
              <a:rPr lang="fr-FR" sz="1800" dirty="0"/>
              <a:t>Lecteur de contenu audio permettant de créer des listes de lecture</a:t>
            </a:r>
            <a:endParaRPr lang="fr-FR" sz="1700" dirty="0"/>
          </a:p>
        </p:txBody>
      </p:sp>
      <p:sp>
        <p:nvSpPr>
          <p:cNvPr id="7" name="ZoneTexte 6">
            <a:extLst>
              <a:ext uri="{FF2B5EF4-FFF2-40B4-BE49-F238E27FC236}">
                <a16:creationId xmlns:a16="http://schemas.microsoft.com/office/drawing/2014/main" id="{82DC3C8B-8F19-413A-5FEB-60962EFA900A}"/>
              </a:ext>
            </a:extLst>
          </p:cNvPr>
          <p:cNvSpPr txBox="1"/>
          <p:nvPr/>
        </p:nvSpPr>
        <p:spPr>
          <a:xfrm>
            <a:off x="745317" y="1853306"/>
            <a:ext cx="10815747" cy="3170099"/>
          </a:xfrm>
          <a:prstGeom prst="rect">
            <a:avLst/>
          </a:prstGeom>
          <a:noFill/>
        </p:spPr>
        <p:txBody>
          <a:bodyPr wrap="square" rtlCol="0">
            <a:spAutoFit/>
          </a:bodyPr>
          <a:lstStyle/>
          <a:p>
            <a:r>
              <a:rPr lang="fr-FR" sz="2000" dirty="0"/>
              <a:t>Agrégation par référence </a:t>
            </a:r>
          </a:p>
          <a:p>
            <a:pPr marL="342900" indent="-342900">
              <a:buFontTx/>
              <a:buChar char="-"/>
            </a:pPr>
            <a:r>
              <a:rPr lang="fr-FR" sz="2000" dirty="0"/>
              <a:t>Le composite </a:t>
            </a:r>
            <a:r>
              <a:rPr lang="fr-FR" sz="2000" b="1" dirty="0"/>
              <a:t>fait référence</a:t>
            </a:r>
            <a:r>
              <a:rPr lang="fr-FR" sz="2000" dirty="0"/>
              <a:t> à ces composants </a:t>
            </a:r>
          </a:p>
          <a:p>
            <a:pPr marL="342900" indent="-342900">
              <a:buFontTx/>
              <a:buChar char="-"/>
            </a:pPr>
            <a:r>
              <a:rPr lang="fr-FR" sz="2000" dirty="0"/>
              <a:t>La création ou destruction du composite est </a:t>
            </a:r>
            <a:r>
              <a:rPr lang="fr-FR" sz="2000" b="1" dirty="0"/>
              <a:t>indépendante</a:t>
            </a:r>
            <a:r>
              <a:rPr lang="fr-FR" sz="2000" dirty="0"/>
              <a:t> de la création ou destruction de ses composants </a:t>
            </a:r>
          </a:p>
          <a:p>
            <a:pPr marL="342900" indent="-342900">
              <a:buFontTx/>
              <a:buChar char="-"/>
            </a:pPr>
            <a:r>
              <a:rPr lang="fr-FR" sz="2000" dirty="0"/>
              <a:t>Un objet peut </a:t>
            </a:r>
            <a:r>
              <a:rPr lang="fr-FR" sz="2000" b="1" dirty="0"/>
              <a:t>faire partie de plusieurs composites </a:t>
            </a:r>
            <a:r>
              <a:rPr lang="fr-FR" sz="2000" dirty="0"/>
              <a:t>à la fois</a:t>
            </a:r>
          </a:p>
          <a:p>
            <a:endParaRPr lang="fr-FR" sz="2000" dirty="0"/>
          </a:p>
          <a:p>
            <a:r>
              <a:rPr lang="fr-FR" sz="2000" u="sng" dirty="0"/>
              <a:t>Exemple </a:t>
            </a:r>
            <a:r>
              <a:rPr lang="fr-FR" sz="2000" dirty="0"/>
              <a:t>:</a:t>
            </a:r>
          </a:p>
          <a:p>
            <a:r>
              <a:rPr lang="fr-FR" sz="2000" dirty="0"/>
              <a:t>-     Une liste de lecture est composée d’un ensemble de morceaux</a:t>
            </a:r>
          </a:p>
          <a:p>
            <a:pPr marL="342900" indent="-342900">
              <a:buFontTx/>
              <a:buChar char="-"/>
            </a:pPr>
            <a:r>
              <a:rPr lang="fr-FR" sz="2000" dirty="0"/>
              <a:t>Un morceau peut appartenir à plusieurs listes de lecture </a:t>
            </a:r>
          </a:p>
          <a:p>
            <a:pPr marL="342900" indent="-342900">
              <a:buFontTx/>
              <a:buChar char="-"/>
            </a:pPr>
            <a:r>
              <a:rPr lang="fr-FR" sz="2000" dirty="0"/>
              <a:t>Supprimer la liste ne supprime pas les morceaux </a:t>
            </a:r>
          </a:p>
        </p:txBody>
      </p:sp>
      <p:pic>
        <p:nvPicPr>
          <p:cNvPr id="6" name="Image 5">
            <a:extLst>
              <a:ext uri="{FF2B5EF4-FFF2-40B4-BE49-F238E27FC236}">
                <a16:creationId xmlns:a16="http://schemas.microsoft.com/office/drawing/2014/main" id="{4FE13FDB-CEA2-8341-3DE3-FA62135362A9}"/>
              </a:ext>
            </a:extLst>
          </p:cNvPr>
          <p:cNvPicPr>
            <a:picLocks noChangeAspect="1"/>
          </p:cNvPicPr>
          <p:nvPr/>
        </p:nvPicPr>
        <p:blipFill>
          <a:blip r:embed="rId2"/>
          <a:stretch>
            <a:fillRect/>
          </a:stretch>
        </p:blipFill>
        <p:spPr>
          <a:xfrm>
            <a:off x="1065857" y="4892041"/>
            <a:ext cx="7047919" cy="1853350"/>
          </a:xfrm>
          <a:prstGeom prst="rect">
            <a:avLst/>
          </a:prstGeom>
        </p:spPr>
      </p:pic>
    </p:spTree>
    <p:extLst>
      <p:ext uri="{BB962C8B-B14F-4D97-AF65-F5344CB8AC3E}">
        <p14:creationId xmlns:p14="http://schemas.microsoft.com/office/powerpoint/2010/main" val="31723034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FDC58D-687C-A0DF-3CCB-F60AC8E7644E}"/>
              </a:ext>
            </a:extLst>
          </p:cNvPr>
          <p:cNvSpPr>
            <a:spLocks noGrp="1"/>
          </p:cNvSpPr>
          <p:nvPr>
            <p:ph type="title"/>
          </p:nvPr>
        </p:nvSpPr>
        <p:spPr>
          <a:xfrm>
            <a:off x="630936" y="502920"/>
            <a:ext cx="3419856" cy="1463040"/>
          </a:xfrm>
        </p:spPr>
        <p:txBody>
          <a:bodyPr anchor="ctr">
            <a:normAutofit/>
          </a:bodyPr>
          <a:lstStyle/>
          <a:p>
            <a:r>
              <a:rPr lang="fr-FR" sz="4800" dirty="0"/>
              <a:t>Composition</a:t>
            </a:r>
          </a:p>
        </p:txBody>
      </p:sp>
      <p:sp>
        <p:nvSpPr>
          <p:cNvPr id="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6C9F3A1-6BCE-6CF8-1BC4-822DB6D31CA5}"/>
              </a:ext>
            </a:extLst>
          </p:cNvPr>
          <p:cNvSpPr>
            <a:spLocks noGrp="1"/>
          </p:cNvSpPr>
          <p:nvPr>
            <p:ph idx="1"/>
          </p:nvPr>
        </p:nvSpPr>
        <p:spPr>
          <a:xfrm>
            <a:off x="4666488" y="-159091"/>
            <a:ext cx="6894576" cy="2782148"/>
          </a:xfrm>
        </p:spPr>
        <p:txBody>
          <a:bodyPr anchor="ctr">
            <a:normAutofit/>
          </a:bodyPr>
          <a:lstStyle/>
          <a:p>
            <a:pPr marL="0" indent="0">
              <a:buNone/>
            </a:pPr>
            <a:r>
              <a:rPr lang="fr-FR" sz="1800" u="sng" dirty="0"/>
              <a:t>Exemple :</a:t>
            </a:r>
            <a:endParaRPr lang="fr-FR" sz="1800" dirty="0"/>
          </a:p>
          <a:p>
            <a:pPr marL="0" indent="0">
              <a:buNone/>
            </a:pPr>
            <a:r>
              <a:rPr lang="fr-FR" sz="1800" dirty="0"/>
              <a:t>Lecteur de contenu audio permettant de créer des listes de lecture</a:t>
            </a:r>
            <a:endParaRPr lang="fr-FR" sz="1700" dirty="0"/>
          </a:p>
        </p:txBody>
      </p:sp>
      <p:sp>
        <p:nvSpPr>
          <p:cNvPr id="7" name="ZoneTexte 6">
            <a:extLst>
              <a:ext uri="{FF2B5EF4-FFF2-40B4-BE49-F238E27FC236}">
                <a16:creationId xmlns:a16="http://schemas.microsoft.com/office/drawing/2014/main" id="{82DC3C8B-8F19-413A-5FEB-60962EFA900A}"/>
              </a:ext>
            </a:extLst>
          </p:cNvPr>
          <p:cNvSpPr txBox="1"/>
          <p:nvPr/>
        </p:nvSpPr>
        <p:spPr>
          <a:xfrm>
            <a:off x="745317" y="1853306"/>
            <a:ext cx="10815747" cy="2862322"/>
          </a:xfrm>
          <a:prstGeom prst="rect">
            <a:avLst/>
          </a:prstGeom>
          <a:noFill/>
        </p:spPr>
        <p:txBody>
          <a:bodyPr wrap="square" rtlCol="0">
            <a:spAutoFit/>
          </a:bodyPr>
          <a:lstStyle/>
          <a:p>
            <a:r>
              <a:rPr lang="fr-FR" sz="2000" dirty="0"/>
              <a:t>Agrégation par valeur </a:t>
            </a:r>
          </a:p>
          <a:p>
            <a:pPr marL="342900" indent="-342900">
              <a:buFontTx/>
              <a:buChar char="-"/>
            </a:pPr>
            <a:r>
              <a:rPr lang="fr-FR" sz="2000" dirty="0"/>
              <a:t>Le composite </a:t>
            </a:r>
            <a:r>
              <a:rPr lang="fr-FR" sz="2000" b="1" dirty="0"/>
              <a:t>contient </a:t>
            </a:r>
            <a:r>
              <a:rPr lang="fr-FR" sz="2000" dirty="0"/>
              <a:t>ces composants </a:t>
            </a:r>
          </a:p>
          <a:p>
            <a:pPr marL="342900" indent="-342900">
              <a:buFontTx/>
              <a:buChar char="-"/>
            </a:pPr>
            <a:r>
              <a:rPr lang="fr-FR" sz="2000" dirty="0"/>
              <a:t>La création ou destruction du composite </a:t>
            </a:r>
            <a:r>
              <a:rPr lang="fr-FR" sz="2000" b="1" dirty="0"/>
              <a:t>entraîne</a:t>
            </a:r>
            <a:r>
              <a:rPr lang="fr-FR" sz="2000" dirty="0"/>
              <a:t> la création ou destruction de ses composants </a:t>
            </a:r>
          </a:p>
          <a:p>
            <a:pPr marL="342900" indent="-342900">
              <a:buFontTx/>
              <a:buChar char="-"/>
            </a:pPr>
            <a:r>
              <a:rPr lang="fr-FR" sz="2000" dirty="0"/>
              <a:t>Un objet ne </a:t>
            </a:r>
            <a:r>
              <a:rPr lang="fr-FR" sz="2000" b="1" dirty="0"/>
              <a:t>fait partie que d’un composite </a:t>
            </a:r>
            <a:r>
              <a:rPr lang="fr-FR" sz="2000" dirty="0"/>
              <a:t>à la fois</a:t>
            </a:r>
          </a:p>
          <a:p>
            <a:endParaRPr lang="fr-FR" sz="2000" dirty="0"/>
          </a:p>
          <a:p>
            <a:r>
              <a:rPr lang="fr-FR" sz="2000" u="sng" dirty="0"/>
              <a:t>Exemple </a:t>
            </a:r>
            <a:r>
              <a:rPr lang="fr-FR" sz="2000" dirty="0"/>
              <a:t>:</a:t>
            </a:r>
          </a:p>
          <a:p>
            <a:pPr marL="342900" indent="-342900">
              <a:buFontTx/>
              <a:buChar char="-"/>
            </a:pPr>
            <a:r>
              <a:rPr lang="fr-FR" sz="2000" dirty="0"/>
              <a:t>Un morceau n’appartient qu’à un album</a:t>
            </a:r>
          </a:p>
          <a:p>
            <a:pPr marL="342900" indent="-342900">
              <a:buFontTx/>
              <a:buChar char="-"/>
            </a:pPr>
            <a:r>
              <a:rPr lang="fr-FR" sz="2000" dirty="0"/>
              <a:t>La suppression de l’album entraîne la suppression de tous ses morceaux</a:t>
            </a:r>
          </a:p>
        </p:txBody>
      </p:sp>
      <p:pic>
        <p:nvPicPr>
          <p:cNvPr id="5" name="Image 4">
            <a:extLst>
              <a:ext uri="{FF2B5EF4-FFF2-40B4-BE49-F238E27FC236}">
                <a16:creationId xmlns:a16="http://schemas.microsoft.com/office/drawing/2014/main" id="{7C14DF7E-1D4E-65E4-ACE6-85175D1D610F}"/>
              </a:ext>
            </a:extLst>
          </p:cNvPr>
          <p:cNvPicPr>
            <a:picLocks noChangeAspect="1"/>
          </p:cNvPicPr>
          <p:nvPr/>
        </p:nvPicPr>
        <p:blipFill>
          <a:blip r:embed="rId2"/>
          <a:stretch>
            <a:fillRect/>
          </a:stretch>
        </p:blipFill>
        <p:spPr>
          <a:xfrm>
            <a:off x="5412857" y="5080000"/>
            <a:ext cx="5559250" cy="1490035"/>
          </a:xfrm>
          <a:prstGeom prst="rect">
            <a:avLst/>
          </a:prstGeom>
        </p:spPr>
      </p:pic>
    </p:spTree>
    <p:extLst>
      <p:ext uri="{BB962C8B-B14F-4D97-AF65-F5344CB8AC3E}">
        <p14:creationId xmlns:p14="http://schemas.microsoft.com/office/powerpoint/2010/main" val="878642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fr-FR" sz="5400"/>
              <a:t>Diagramme de classes</a:t>
            </a: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630936" y="2807208"/>
            <a:ext cx="3429000" cy="3410712"/>
          </a:xfrm>
        </p:spPr>
        <p:txBody>
          <a:bodyPr anchor="t">
            <a:normAutofit/>
          </a:bodyPr>
          <a:lstStyle/>
          <a:p>
            <a:pPr marL="0" indent="0">
              <a:buNone/>
            </a:pPr>
            <a:r>
              <a:rPr lang="fr-FR" sz="2200"/>
              <a:t>Exemple de la bibliothèque (4)</a:t>
            </a:r>
          </a:p>
        </p:txBody>
      </p:sp>
      <p:pic>
        <p:nvPicPr>
          <p:cNvPr id="4" name="Image 3">
            <a:extLst>
              <a:ext uri="{FF2B5EF4-FFF2-40B4-BE49-F238E27FC236}">
                <a16:creationId xmlns:a16="http://schemas.microsoft.com/office/drawing/2014/main" id="{5071BAC1-297F-6D68-B507-7D1F39196994}"/>
              </a:ext>
            </a:extLst>
          </p:cNvPr>
          <p:cNvPicPr>
            <a:picLocks noChangeAspect="1"/>
          </p:cNvPicPr>
          <p:nvPr/>
        </p:nvPicPr>
        <p:blipFill>
          <a:blip r:embed="rId2"/>
          <a:stretch>
            <a:fillRect/>
          </a:stretch>
        </p:blipFill>
        <p:spPr>
          <a:xfrm>
            <a:off x="4324630" y="1343338"/>
            <a:ext cx="7236434" cy="4438994"/>
          </a:xfrm>
          <a:prstGeom prst="rect">
            <a:avLst/>
          </a:prstGeom>
        </p:spPr>
      </p:pic>
    </p:spTree>
    <p:extLst>
      <p:ext uri="{BB962C8B-B14F-4D97-AF65-F5344CB8AC3E}">
        <p14:creationId xmlns:p14="http://schemas.microsoft.com/office/powerpoint/2010/main" val="386422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8FAC4-8D4D-D1BD-E920-E82B8EEFE6B7}"/>
              </a:ext>
            </a:extLst>
          </p:cNvPr>
          <p:cNvSpPr>
            <a:spLocks noGrp="1"/>
          </p:cNvSpPr>
          <p:nvPr>
            <p:ph type="title"/>
          </p:nvPr>
        </p:nvSpPr>
        <p:spPr>
          <a:xfrm>
            <a:off x="838200" y="-256032"/>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Phases de la méthode Merise(1)</a:t>
            </a:r>
          </a:p>
        </p:txBody>
      </p:sp>
      <p:sp>
        <p:nvSpPr>
          <p:cNvPr id="3" name="Espace réservé du contenu 2">
            <a:extLst>
              <a:ext uri="{FF2B5EF4-FFF2-40B4-BE49-F238E27FC236}">
                <a16:creationId xmlns:a16="http://schemas.microsoft.com/office/drawing/2014/main" id="{DFF5A738-3DC6-BE88-87F4-757BD719FB38}"/>
              </a:ext>
            </a:extLst>
          </p:cNvPr>
          <p:cNvSpPr>
            <a:spLocks noGrp="1"/>
          </p:cNvSpPr>
          <p:nvPr>
            <p:ph idx="1"/>
          </p:nvPr>
        </p:nvSpPr>
        <p:spPr>
          <a:xfrm>
            <a:off x="838200" y="841248"/>
            <a:ext cx="10515600" cy="5718048"/>
          </a:xfrm>
        </p:spPr>
        <p:txBody>
          <a:bodyPr>
            <a:normAutofit fontScale="85000" lnSpcReduction="20000"/>
          </a:bodyPr>
          <a:lstStyle/>
          <a:p>
            <a:pPr marL="0" indent="0">
              <a:buNone/>
            </a:pPr>
            <a:r>
              <a:rPr lang="fr-FR" dirty="0"/>
              <a:t>Merise divise le cycle de vie des systèmes d'information en plusieurs phases, chacune se concentrant sur des aspects spécifiques du projet :</a:t>
            </a:r>
          </a:p>
          <a:p>
            <a:pPr marL="0" indent="0">
              <a:buNone/>
            </a:pPr>
            <a:endParaRPr lang="fr-FR" dirty="0"/>
          </a:p>
          <a:p>
            <a:pPr marL="514350" indent="-514350">
              <a:buFont typeface="+mj-lt"/>
              <a:buAutoNum type="arabicPeriod"/>
            </a:pPr>
            <a:r>
              <a:rPr lang="fr-FR" u="sng" dirty="0"/>
              <a:t>Phase d'Analyse</a:t>
            </a:r>
          </a:p>
          <a:p>
            <a:r>
              <a:rPr lang="fr-FR" b="1" dirty="0"/>
              <a:t>M</a:t>
            </a:r>
            <a:r>
              <a:rPr lang="fr-FR" dirty="0"/>
              <a:t>odèle </a:t>
            </a:r>
            <a:r>
              <a:rPr lang="fr-FR" b="1" dirty="0"/>
              <a:t>C</a:t>
            </a:r>
            <a:r>
              <a:rPr lang="fr-FR" dirty="0"/>
              <a:t>onceptuel des </a:t>
            </a:r>
            <a:r>
              <a:rPr lang="fr-FR" b="1" dirty="0"/>
              <a:t>D</a:t>
            </a:r>
            <a:r>
              <a:rPr lang="fr-FR" dirty="0"/>
              <a:t>onnées (</a:t>
            </a:r>
            <a:r>
              <a:rPr lang="fr-FR" b="1" dirty="0"/>
              <a:t>MCD</a:t>
            </a:r>
            <a:r>
              <a:rPr lang="fr-FR" dirty="0"/>
              <a:t>) : Représente les </a:t>
            </a:r>
            <a:r>
              <a:rPr lang="fr-FR" b="1" dirty="0"/>
              <a:t>entités</a:t>
            </a:r>
            <a:r>
              <a:rPr lang="fr-FR" dirty="0"/>
              <a:t>, leurs attributs et les </a:t>
            </a:r>
            <a:r>
              <a:rPr lang="fr-FR" b="1" dirty="0"/>
              <a:t>relations</a:t>
            </a:r>
            <a:r>
              <a:rPr lang="fr-FR" dirty="0"/>
              <a:t> entre elles sans se soucier des aspects techniques.</a:t>
            </a:r>
          </a:p>
          <a:p>
            <a:r>
              <a:rPr lang="fr-FR" b="1" dirty="0"/>
              <a:t>M</a:t>
            </a:r>
            <a:r>
              <a:rPr lang="fr-FR" dirty="0"/>
              <a:t>odèle </a:t>
            </a:r>
            <a:r>
              <a:rPr lang="fr-FR" b="1" dirty="0"/>
              <a:t>C</a:t>
            </a:r>
            <a:r>
              <a:rPr lang="fr-FR" dirty="0"/>
              <a:t>onceptuel des </a:t>
            </a:r>
            <a:r>
              <a:rPr lang="fr-FR" b="1" dirty="0"/>
              <a:t>T</a:t>
            </a:r>
            <a:r>
              <a:rPr lang="fr-FR" dirty="0"/>
              <a:t>raitements (</a:t>
            </a:r>
            <a:r>
              <a:rPr lang="fr-FR" b="1" dirty="0"/>
              <a:t>MCT</a:t>
            </a:r>
            <a:r>
              <a:rPr lang="fr-FR" dirty="0"/>
              <a:t>) : Décrit les processus de traitement de manière </a:t>
            </a:r>
            <a:r>
              <a:rPr lang="fr-FR" b="1" dirty="0"/>
              <a:t>conceptuelle</a:t>
            </a:r>
            <a:r>
              <a:rPr lang="fr-FR" dirty="0"/>
              <a:t>, en se concentrant sur les flux de </a:t>
            </a:r>
            <a:r>
              <a:rPr lang="fr-FR" b="1" dirty="0"/>
              <a:t>données</a:t>
            </a:r>
            <a:r>
              <a:rPr lang="fr-FR" dirty="0"/>
              <a:t> et les </a:t>
            </a:r>
            <a:r>
              <a:rPr lang="fr-FR" b="1" dirty="0"/>
              <a:t>transformations</a:t>
            </a:r>
            <a:r>
              <a:rPr lang="fr-FR" dirty="0"/>
              <a:t>.</a:t>
            </a:r>
          </a:p>
          <a:p>
            <a:endParaRPr lang="fr-FR" dirty="0"/>
          </a:p>
          <a:p>
            <a:pPr marL="0" indent="0">
              <a:buNone/>
            </a:pPr>
            <a:r>
              <a:rPr lang="fr-FR" dirty="0"/>
              <a:t>2.   </a:t>
            </a:r>
            <a:r>
              <a:rPr lang="fr-FR" u="sng" dirty="0"/>
              <a:t> Phase de Conception</a:t>
            </a:r>
          </a:p>
          <a:p>
            <a:r>
              <a:rPr lang="fr-FR" b="1" dirty="0"/>
              <a:t>M</a:t>
            </a:r>
            <a:r>
              <a:rPr lang="fr-FR" dirty="0"/>
              <a:t>odèle </a:t>
            </a:r>
            <a:r>
              <a:rPr lang="fr-FR" b="1" dirty="0"/>
              <a:t>L</a:t>
            </a:r>
            <a:r>
              <a:rPr lang="fr-FR" dirty="0"/>
              <a:t>ogique des </a:t>
            </a:r>
            <a:r>
              <a:rPr lang="fr-FR" b="1" dirty="0"/>
              <a:t>D</a:t>
            </a:r>
            <a:r>
              <a:rPr lang="fr-FR" dirty="0"/>
              <a:t>onnées (</a:t>
            </a:r>
            <a:r>
              <a:rPr lang="fr-FR" b="1" dirty="0"/>
              <a:t>MLD</a:t>
            </a:r>
            <a:r>
              <a:rPr lang="fr-FR" dirty="0"/>
              <a:t>) : Traduction du MCD en un modèle adapté aux contraintes du SGBD (système de gestion de base de données). Il introduit des concepts tels que les </a:t>
            </a:r>
            <a:r>
              <a:rPr lang="fr-FR" b="1" dirty="0"/>
              <a:t>tables</a:t>
            </a:r>
            <a:r>
              <a:rPr lang="fr-FR" dirty="0"/>
              <a:t> et les </a:t>
            </a:r>
            <a:r>
              <a:rPr lang="fr-FR" b="1" dirty="0"/>
              <a:t>clés étrangères</a:t>
            </a:r>
            <a:r>
              <a:rPr lang="fr-FR" dirty="0"/>
              <a:t>.</a:t>
            </a:r>
          </a:p>
          <a:p>
            <a:r>
              <a:rPr lang="fr-FR" b="1" dirty="0"/>
              <a:t>M</a:t>
            </a:r>
            <a:r>
              <a:rPr lang="fr-FR" dirty="0"/>
              <a:t>odèle </a:t>
            </a:r>
            <a:r>
              <a:rPr lang="fr-FR" b="1" dirty="0"/>
              <a:t>L</a:t>
            </a:r>
            <a:r>
              <a:rPr lang="fr-FR" dirty="0"/>
              <a:t>ogique des </a:t>
            </a:r>
            <a:r>
              <a:rPr lang="fr-FR" b="1" dirty="0"/>
              <a:t>T</a:t>
            </a:r>
            <a:r>
              <a:rPr lang="fr-FR" dirty="0"/>
              <a:t>raitements (</a:t>
            </a:r>
            <a:r>
              <a:rPr lang="fr-FR" b="1" dirty="0"/>
              <a:t>MLT</a:t>
            </a:r>
            <a:r>
              <a:rPr lang="fr-FR" dirty="0"/>
              <a:t>) : Décrit les </a:t>
            </a:r>
            <a:r>
              <a:rPr lang="fr-FR" b="1" dirty="0"/>
              <a:t>traitements</a:t>
            </a:r>
            <a:r>
              <a:rPr lang="fr-FR" dirty="0"/>
              <a:t> de manière plus détaillée, en tenant compte des contraintes techniques et des performances.</a:t>
            </a:r>
          </a:p>
        </p:txBody>
      </p:sp>
    </p:spTree>
    <p:extLst>
      <p:ext uri="{BB962C8B-B14F-4D97-AF65-F5344CB8AC3E}">
        <p14:creationId xmlns:p14="http://schemas.microsoft.com/office/powerpoint/2010/main" val="9168664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p:txBody>
          <a:bodyPr vert="horz" lIns="91440" tIns="45720" rIns="91440" bIns="45720" rtlCol="0" anchor="ctr">
            <a:normAutofit/>
          </a:bodyPr>
          <a:lstStyle/>
          <a:p>
            <a:pPr algn="ctr"/>
            <a:r>
              <a:rPr lang="fr-FR" dirty="0">
                <a:solidFill>
                  <a:schemeClr val="tx2">
                    <a:lumMod val="90000"/>
                    <a:lumOff val="10000"/>
                  </a:schemeClr>
                </a:solidFill>
              </a:rPr>
              <a:t>Limites du diagramme de classes</a:t>
            </a:r>
            <a:br>
              <a:rPr lang="fr-FR" dirty="0">
                <a:solidFill>
                  <a:schemeClr val="tx2">
                    <a:lumMod val="90000"/>
                    <a:lumOff val="10000"/>
                  </a:schemeClr>
                </a:solidFill>
              </a:rPr>
            </a:br>
            <a:endParaRPr lang="fr-FR" dirty="0">
              <a:solidFill>
                <a:schemeClr val="tx2">
                  <a:lumMod val="90000"/>
                  <a:lumOff val="10000"/>
                </a:schemeClr>
              </a:solidFill>
            </a:endParaRPr>
          </a:p>
        </p:txBody>
      </p:sp>
      <p:sp>
        <p:nvSpPr>
          <p:cNvPr id="7" name="Espace réservé du contenu 6">
            <a:extLst>
              <a:ext uri="{FF2B5EF4-FFF2-40B4-BE49-F238E27FC236}">
                <a16:creationId xmlns:a16="http://schemas.microsoft.com/office/drawing/2014/main" id="{B1616B08-CA9F-B3D6-5C07-BAE369EBCC88}"/>
              </a:ext>
            </a:extLst>
          </p:cNvPr>
          <p:cNvSpPr>
            <a:spLocks noGrp="1"/>
          </p:cNvSpPr>
          <p:nvPr>
            <p:ph idx="1"/>
          </p:nvPr>
        </p:nvSpPr>
        <p:spPr>
          <a:xfrm>
            <a:off x="838200" y="1473199"/>
            <a:ext cx="10515600" cy="4842933"/>
          </a:xfrm>
        </p:spPr>
        <p:txBody>
          <a:bodyPr>
            <a:normAutofit fontScale="85000" lnSpcReduction="20000"/>
          </a:bodyPr>
          <a:lstStyle/>
          <a:p>
            <a:pPr marL="0" indent="0">
              <a:buNone/>
            </a:pPr>
            <a:r>
              <a:rPr lang="fr-FR" dirty="0"/>
              <a:t>Diagramme de classes représente la </a:t>
            </a:r>
            <a:r>
              <a:rPr lang="fr-FR" b="1" dirty="0"/>
              <a:t>structure du système</a:t>
            </a:r>
            <a:r>
              <a:rPr lang="fr-FR" dirty="0"/>
              <a:t> en termes d'</a:t>
            </a:r>
            <a:r>
              <a:rPr lang="fr-FR" b="1" dirty="0"/>
              <a:t>objets</a:t>
            </a:r>
            <a:r>
              <a:rPr lang="fr-FR" dirty="0"/>
              <a:t> et de </a:t>
            </a:r>
            <a:r>
              <a:rPr lang="fr-FR" b="1" dirty="0"/>
              <a:t>relations entre ces objets</a:t>
            </a:r>
            <a:r>
              <a:rPr lang="fr-FR" dirty="0"/>
              <a:t>.</a:t>
            </a:r>
          </a:p>
          <a:p>
            <a:pPr marL="0" indent="0">
              <a:buNone/>
            </a:pPr>
            <a:endParaRPr lang="fr-FR" b="1" dirty="0"/>
          </a:p>
          <a:p>
            <a:pPr marL="0" indent="0">
              <a:buNone/>
            </a:pPr>
            <a:r>
              <a:rPr lang="fr-FR" b="1" dirty="0"/>
              <a:t>Ne permet pas de représenter :</a:t>
            </a:r>
          </a:p>
          <a:p>
            <a:pPr>
              <a:buFont typeface="Arial" panose="020B0604020202020204" pitchFamily="34" charset="0"/>
              <a:buChar char="•"/>
            </a:pPr>
            <a:r>
              <a:rPr lang="fr-FR" b="1" dirty="0"/>
              <a:t>Valeurs autorisées</a:t>
            </a:r>
            <a:r>
              <a:rPr lang="fr-FR" dirty="0"/>
              <a:t> des attributs</a:t>
            </a:r>
          </a:p>
          <a:p>
            <a:pPr>
              <a:buFont typeface="Arial" panose="020B0604020202020204" pitchFamily="34" charset="0"/>
              <a:buChar char="•"/>
            </a:pPr>
            <a:r>
              <a:rPr lang="fr-FR" b="1" dirty="0"/>
              <a:t>Conditions</a:t>
            </a:r>
            <a:r>
              <a:rPr lang="fr-FR" dirty="0"/>
              <a:t> sur les associations</a:t>
            </a:r>
          </a:p>
          <a:p>
            <a:pPr>
              <a:buFont typeface="Arial" panose="020B0604020202020204" pitchFamily="34" charset="0"/>
              <a:buChar char="•"/>
            </a:pPr>
            <a:r>
              <a:rPr lang="fr-FR" b="1" dirty="0"/>
              <a:t>Relations </a:t>
            </a:r>
            <a:r>
              <a:rPr lang="fr-FR" dirty="0"/>
              <a:t>entre les attributs ou entre les associations</a:t>
            </a:r>
          </a:p>
          <a:p>
            <a:pPr>
              <a:buFont typeface="Arial" panose="020B0604020202020204" pitchFamily="34" charset="0"/>
              <a:buChar char="•"/>
            </a:pPr>
            <a:endParaRPr lang="fr-FR" dirty="0"/>
          </a:p>
          <a:p>
            <a:pPr marL="0" indent="0">
              <a:buNone/>
            </a:pPr>
            <a:r>
              <a:rPr lang="fr-FR" dirty="0"/>
              <a:t>Expression des contraintes liées au diagramme :</a:t>
            </a:r>
          </a:p>
          <a:p>
            <a:pPr>
              <a:buFont typeface="Arial" panose="020B0604020202020204" pitchFamily="34" charset="0"/>
              <a:buChar char="•"/>
            </a:pPr>
            <a:r>
              <a:rPr lang="fr-FR" b="1" dirty="0"/>
              <a:t>Notes</a:t>
            </a:r>
            <a:r>
              <a:rPr lang="fr-FR" dirty="0"/>
              <a:t> dans le diagramme</a:t>
            </a:r>
          </a:p>
          <a:p>
            <a:pPr>
              <a:buFont typeface="Arial" panose="020B0604020202020204" pitchFamily="34" charset="0"/>
              <a:buChar char="•"/>
            </a:pPr>
            <a:r>
              <a:rPr lang="fr-FR" b="1" dirty="0"/>
              <a:t>Texte</a:t>
            </a:r>
            <a:r>
              <a:rPr lang="fr-FR" dirty="0"/>
              <a:t> accompagnant le diagramme</a:t>
            </a:r>
          </a:p>
          <a:p>
            <a:pPr>
              <a:buFont typeface="Arial" panose="020B0604020202020204" pitchFamily="34" charset="0"/>
              <a:buChar char="•"/>
            </a:pPr>
            <a:r>
              <a:rPr lang="fr-FR" b="1" dirty="0"/>
              <a:t>OCL</a:t>
            </a:r>
            <a:r>
              <a:rPr lang="fr-FR" dirty="0"/>
              <a:t> (Object </a:t>
            </a:r>
            <a:r>
              <a:rPr lang="fr-FR" dirty="0" err="1"/>
              <a:t>Constraint</a:t>
            </a:r>
            <a:r>
              <a:rPr lang="fr-FR" dirty="0"/>
              <a:t> </a:t>
            </a:r>
            <a:r>
              <a:rPr lang="fr-FR" dirty="0" err="1"/>
              <a:t>Language</a:t>
            </a:r>
            <a:r>
              <a:rPr lang="fr-FR" dirty="0"/>
              <a:t>) : langage de contraintes formel associé à UML</a:t>
            </a:r>
          </a:p>
          <a:p>
            <a:endParaRPr lang="fr-FR" dirty="0"/>
          </a:p>
        </p:txBody>
      </p:sp>
    </p:spTree>
    <p:extLst>
      <p:ext uri="{BB962C8B-B14F-4D97-AF65-F5344CB8AC3E}">
        <p14:creationId xmlns:p14="http://schemas.microsoft.com/office/powerpoint/2010/main" val="35985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p:txBody>
          <a:bodyPr vert="horz" lIns="91440" tIns="45720" rIns="91440" bIns="45720" rtlCol="0" anchor="ctr">
            <a:normAutofit/>
          </a:bodyPr>
          <a:lstStyle/>
          <a:p>
            <a:pPr algn="ctr"/>
            <a:r>
              <a:rPr lang="fr-FR" dirty="0">
                <a:solidFill>
                  <a:schemeClr val="tx2">
                    <a:lumMod val="90000"/>
                    <a:lumOff val="10000"/>
                  </a:schemeClr>
                </a:solidFill>
              </a:rPr>
              <a:t>Limites du diagramme de classes</a:t>
            </a:r>
            <a:br>
              <a:rPr lang="fr-FR" dirty="0">
                <a:solidFill>
                  <a:schemeClr val="tx2">
                    <a:lumMod val="90000"/>
                    <a:lumOff val="10000"/>
                  </a:schemeClr>
                </a:solidFill>
              </a:rPr>
            </a:br>
            <a:endParaRPr lang="fr-FR" dirty="0">
              <a:solidFill>
                <a:schemeClr val="tx2">
                  <a:lumMod val="90000"/>
                  <a:lumOff val="10000"/>
                </a:schemeClr>
              </a:solidFill>
            </a:endParaRPr>
          </a:p>
        </p:txBody>
      </p:sp>
      <p:sp>
        <p:nvSpPr>
          <p:cNvPr id="7" name="Espace réservé du contenu 6">
            <a:extLst>
              <a:ext uri="{FF2B5EF4-FFF2-40B4-BE49-F238E27FC236}">
                <a16:creationId xmlns:a16="http://schemas.microsoft.com/office/drawing/2014/main" id="{B1616B08-CA9F-B3D6-5C07-BAE369EBCC88}"/>
              </a:ext>
            </a:extLst>
          </p:cNvPr>
          <p:cNvSpPr>
            <a:spLocks noGrp="1"/>
          </p:cNvSpPr>
          <p:nvPr>
            <p:ph idx="1"/>
          </p:nvPr>
        </p:nvSpPr>
        <p:spPr>
          <a:xfrm>
            <a:off x="838200" y="1473199"/>
            <a:ext cx="10515600" cy="4842933"/>
          </a:xfrm>
        </p:spPr>
        <p:txBody>
          <a:bodyPr>
            <a:normAutofit fontScale="92500" lnSpcReduction="20000"/>
          </a:bodyPr>
          <a:lstStyle/>
          <a:p>
            <a:pPr>
              <a:buFont typeface="Arial" panose="020B0604020202020204" pitchFamily="34" charset="0"/>
              <a:buChar char="•"/>
            </a:pPr>
            <a:r>
              <a:rPr lang="fr-FR" b="1" dirty="0"/>
              <a:t>Propriétés</a:t>
            </a:r>
            <a:r>
              <a:rPr lang="fr-FR" dirty="0"/>
              <a:t> portant sur les éléments du modèle</a:t>
            </a:r>
          </a:p>
          <a:p>
            <a:pPr>
              <a:buFont typeface="Arial" panose="020B0604020202020204" pitchFamily="34" charset="0"/>
              <a:buChar char="•"/>
            </a:pPr>
            <a:r>
              <a:rPr lang="fr-FR" dirty="0"/>
              <a:t>Doivent être </a:t>
            </a:r>
            <a:r>
              <a:rPr lang="fr-FR" b="1" dirty="0"/>
              <a:t>vérifiées à tout instant</a:t>
            </a:r>
            <a:endParaRPr lang="fr-FR" dirty="0"/>
          </a:p>
          <a:p>
            <a:pPr>
              <a:buFont typeface="Arial" panose="020B0604020202020204" pitchFamily="34" charset="0"/>
              <a:buChar char="•"/>
            </a:pPr>
            <a:r>
              <a:rPr lang="fr-FR" dirty="0"/>
              <a:t>En général, </a:t>
            </a:r>
            <a:r>
              <a:rPr lang="fr-FR" b="1" dirty="0"/>
              <a:t>restriction sur les diagrammes d'objets</a:t>
            </a:r>
            <a:r>
              <a:rPr lang="fr-FR" dirty="0"/>
              <a:t> possibles à partir du diagramme de classes</a:t>
            </a:r>
          </a:p>
          <a:p>
            <a:pPr>
              <a:buFont typeface="Arial" panose="020B0604020202020204" pitchFamily="34" charset="0"/>
              <a:buChar char="•"/>
            </a:pPr>
            <a:r>
              <a:rPr lang="fr-FR" b="1" dirty="0"/>
              <a:t>Héritage des contraintes</a:t>
            </a:r>
            <a:r>
              <a:rPr lang="fr-FR" dirty="0"/>
              <a:t> de la super-classe vers les sous-classes</a:t>
            </a:r>
          </a:p>
          <a:p>
            <a:pPr>
              <a:buFont typeface="Arial" panose="020B0604020202020204" pitchFamily="34" charset="0"/>
              <a:buChar char="•"/>
            </a:pPr>
            <a:endParaRPr lang="fr-FR" dirty="0"/>
          </a:p>
          <a:p>
            <a:pPr marL="0" indent="0">
              <a:buNone/>
            </a:pPr>
            <a:r>
              <a:rPr lang="fr-FR" u="sng" dirty="0"/>
              <a:t>Objectif : </a:t>
            </a:r>
            <a:r>
              <a:rPr lang="fr-FR" b="1" dirty="0"/>
              <a:t>contraindre l’implémentation </a:t>
            </a:r>
            <a:r>
              <a:rPr lang="fr-FR" dirty="0"/>
              <a:t>pour qu’elle réponde au cahier des charges</a:t>
            </a:r>
          </a:p>
          <a:p>
            <a:pPr marL="0" indent="0">
              <a:buNone/>
            </a:pPr>
            <a:endParaRPr lang="fr-FR" dirty="0"/>
          </a:p>
          <a:p>
            <a:pPr marL="0" indent="0">
              <a:buNone/>
            </a:pPr>
            <a:r>
              <a:rPr lang="fr-FR" u="sng" dirty="0"/>
              <a:t>Contraintes présentes dans le diagramme :</a:t>
            </a:r>
          </a:p>
          <a:p>
            <a:pPr>
              <a:buFont typeface="Arial" panose="020B0604020202020204" pitchFamily="34" charset="0"/>
              <a:buChar char="•"/>
            </a:pPr>
            <a:r>
              <a:rPr lang="fr-FR" dirty="0"/>
              <a:t>Type des attributs</a:t>
            </a:r>
          </a:p>
          <a:p>
            <a:pPr>
              <a:buFont typeface="Arial" panose="020B0604020202020204" pitchFamily="34" charset="0"/>
              <a:buChar char="•"/>
            </a:pPr>
            <a:r>
              <a:rPr lang="fr-FR" dirty="0"/>
              <a:t>Multiplicités des associations</a:t>
            </a:r>
          </a:p>
        </p:txBody>
      </p:sp>
    </p:spTree>
    <p:extLst>
      <p:ext uri="{BB962C8B-B14F-4D97-AF65-F5344CB8AC3E}">
        <p14:creationId xmlns:p14="http://schemas.microsoft.com/office/powerpoint/2010/main" val="61856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429768" y="411480"/>
            <a:ext cx="11201400" cy="1106424"/>
          </a:xfrm>
        </p:spPr>
        <p:txBody>
          <a:bodyPr vert="horz" lIns="91440" tIns="45720" rIns="91440" bIns="45720" rtlCol="0">
            <a:normAutofit/>
          </a:bodyPr>
          <a:lstStyle/>
          <a:p>
            <a:r>
              <a:rPr lang="fr-FR" sz="3600" dirty="0"/>
              <a:t>Contraintes sur les attributs</a:t>
            </a:r>
            <a:br>
              <a:rPr lang="fr-FR" sz="3600" dirty="0"/>
            </a:br>
            <a:endParaRPr lang="fr-FR" sz="3600" dirty="0"/>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Espace réservé du contenu 3">
            <a:extLst>
              <a:ext uri="{FF2B5EF4-FFF2-40B4-BE49-F238E27FC236}">
                <a16:creationId xmlns:a16="http://schemas.microsoft.com/office/drawing/2014/main" id="{8B29EAF1-13FD-184E-B958-696687B1C058}"/>
              </a:ext>
            </a:extLst>
          </p:cNvPr>
          <p:cNvPicPr>
            <a:picLocks noChangeAspect="1"/>
          </p:cNvPicPr>
          <p:nvPr/>
        </p:nvPicPr>
        <p:blipFill rotWithShape="1">
          <a:blip r:embed="rId2"/>
          <a:srcRect r="-1" b="849"/>
          <a:stretch/>
        </p:blipFill>
        <p:spPr>
          <a:xfrm>
            <a:off x="429768" y="1721922"/>
            <a:ext cx="6704891" cy="4520559"/>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1BD1B854-1537-1E49-2307-407417711B7A}"/>
              </a:ext>
            </a:extLst>
          </p:cNvPr>
          <p:cNvSpPr>
            <a:spLocks noGrp="1"/>
          </p:cNvSpPr>
          <p:nvPr>
            <p:ph idx="1"/>
          </p:nvPr>
        </p:nvSpPr>
        <p:spPr>
          <a:xfrm>
            <a:off x="7938752" y="2020824"/>
            <a:ext cx="3455097" cy="3959352"/>
          </a:xfrm>
        </p:spPr>
        <p:txBody>
          <a:bodyPr anchor="ctr">
            <a:normAutofit/>
          </a:bodyPr>
          <a:lstStyle/>
          <a:p>
            <a:endParaRPr lang="en-US" sz="1800"/>
          </a:p>
        </p:txBody>
      </p:sp>
    </p:spTree>
    <p:extLst>
      <p:ext uri="{BB962C8B-B14F-4D97-AF65-F5344CB8AC3E}">
        <p14:creationId xmlns:p14="http://schemas.microsoft.com/office/powerpoint/2010/main" val="25392194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Contraintes sur les attributs</a:t>
            </a:r>
            <a:br>
              <a:rPr lang="en-US" sz="5600" kern="1200">
                <a:solidFill>
                  <a:schemeClr val="tx1"/>
                </a:solidFill>
                <a:latin typeface="+mj-lt"/>
                <a:ea typeface="+mj-ea"/>
                <a:cs typeface="+mj-cs"/>
              </a:rPr>
            </a:br>
            <a:endParaRPr lang="en-US" sz="5600" kern="1200">
              <a:solidFill>
                <a:schemeClr val="tx1"/>
              </a:solidFill>
              <a:latin typeface="+mj-lt"/>
              <a:ea typeface="+mj-ea"/>
              <a:cs typeface="+mj-cs"/>
            </a:endParaRPr>
          </a:p>
        </p:txBody>
      </p:sp>
      <p:sp>
        <p:nvSpPr>
          <p:cNvPr id="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E743BC7F-485D-B659-D2EB-47D05B13D4AF}"/>
              </a:ext>
            </a:extLst>
          </p:cNvPr>
          <p:cNvPicPr>
            <a:picLocks noChangeAspect="1"/>
          </p:cNvPicPr>
          <p:nvPr/>
        </p:nvPicPr>
        <p:blipFill>
          <a:blip r:embed="rId2"/>
          <a:stretch>
            <a:fillRect/>
          </a:stretch>
        </p:blipFill>
        <p:spPr>
          <a:xfrm>
            <a:off x="4654296" y="1683776"/>
            <a:ext cx="7214616" cy="3463016"/>
          </a:xfrm>
          <a:prstGeom prst="rect">
            <a:avLst/>
          </a:prstGeom>
        </p:spPr>
      </p:pic>
    </p:spTree>
    <p:extLst>
      <p:ext uri="{BB962C8B-B14F-4D97-AF65-F5344CB8AC3E}">
        <p14:creationId xmlns:p14="http://schemas.microsoft.com/office/powerpoint/2010/main" val="33274934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5600" kern="1200" dirty="0" err="1">
                <a:solidFill>
                  <a:schemeClr val="tx1"/>
                </a:solidFill>
                <a:latin typeface="+mj-lt"/>
                <a:ea typeface="+mj-ea"/>
                <a:cs typeface="+mj-cs"/>
              </a:rPr>
              <a:t>Contraintes</a:t>
            </a:r>
            <a:r>
              <a:rPr lang="en-US" sz="5600" kern="1200" dirty="0">
                <a:solidFill>
                  <a:schemeClr val="tx1"/>
                </a:solidFill>
                <a:latin typeface="+mj-lt"/>
                <a:ea typeface="+mj-ea"/>
                <a:cs typeface="+mj-cs"/>
              </a:rPr>
              <a:t> sur les associations </a:t>
            </a:r>
            <a:br>
              <a:rPr lang="en-US" sz="5600" kern="1200" dirty="0">
                <a:solidFill>
                  <a:schemeClr val="tx1"/>
                </a:solidFill>
                <a:latin typeface="+mj-lt"/>
                <a:ea typeface="+mj-ea"/>
                <a:cs typeface="+mj-cs"/>
              </a:rPr>
            </a:br>
            <a:endParaRPr lang="en-US" sz="5600" kern="1200" dirty="0">
              <a:solidFill>
                <a:schemeClr val="tx1"/>
              </a:solidFill>
              <a:latin typeface="+mj-lt"/>
              <a:ea typeface="+mj-ea"/>
              <a:cs typeface="+mj-cs"/>
            </a:endParaRPr>
          </a:p>
        </p:txBody>
      </p:sp>
      <p:sp>
        <p:nvSpPr>
          <p:cNvPr id="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7E7D74C5-DDFB-DEC5-7659-62A11FC8A41B}"/>
              </a:ext>
            </a:extLst>
          </p:cNvPr>
          <p:cNvPicPr>
            <a:picLocks noChangeAspect="1"/>
          </p:cNvPicPr>
          <p:nvPr/>
        </p:nvPicPr>
        <p:blipFill>
          <a:blip r:embed="rId2"/>
          <a:stretch>
            <a:fillRect/>
          </a:stretch>
        </p:blipFill>
        <p:spPr>
          <a:xfrm>
            <a:off x="5384972" y="885883"/>
            <a:ext cx="5817314" cy="5086234"/>
          </a:xfrm>
          <a:prstGeom prst="rect">
            <a:avLst/>
          </a:prstGeom>
        </p:spPr>
      </p:pic>
    </p:spTree>
    <p:extLst>
      <p:ext uri="{BB962C8B-B14F-4D97-AF65-F5344CB8AC3E}">
        <p14:creationId xmlns:p14="http://schemas.microsoft.com/office/powerpoint/2010/main" val="3328813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5600" kern="1200" dirty="0" err="1">
                <a:solidFill>
                  <a:schemeClr val="tx1"/>
                </a:solidFill>
                <a:latin typeface="+mj-lt"/>
                <a:ea typeface="+mj-ea"/>
                <a:cs typeface="+mj-cs"/>
              </a:rPr>
              <a:t>Contraintes</a:t>
            </a:r>
            <a:r>
              <a:rPr lang="en-US" sz="5600" kern="1200" dirty="0">
                <a:solidFill>
                  <a:schemeClr val="tx1"/>
                </a:solidFill>
                <a:latin typeface="+mj-lt"/>
                <a:ea typeface="+mj-ea"/>
                <a:cs typeface="+mj-cs"/>
              </a:rPr>
              <a:t> sur les associations </a:t>
            </a:r>
            <a:br>
              <a:rPr lang="en-US" sz="5600" kern="1200" dirty="0">
                <a:solidFill>
                  <a:schemeClr val="tx1"/>
                </a:solidFill>
                <a:latin typeface="+mj-lt"/>
                <a:ea typeface="+mj-ea"/>
                <a:cs typeface="+mj-cs"/>
              </a:rPr>
            </a:br>
            <a:endParaRPr lang="en-US" sz="5600" kern="1200" dirty="0">
              <a:solidFill>
                <a:schemeClr val="tx1"/>
              </a:solidFill>
              <a:latin typeface="+mj-lt"/>
              <a:ea typeface="+mj-ea"/>
              <a:cs typeface="+mj-cs"/>
            </a:endParaRPr>
          </a:p>
        </p:txBody>
      </p:sp>
      <p:sp>
        <p:nvSpPr>
          <p:cNvPr id="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6E29E81A-2392-6E46-2AA5-605AE97E8105}"/>
              </a:ext>
            </a:extLst>
          </p:cNvPr>
          <p:cNvPicPr>
            <a:picLocks noChangeAspect="1"/>
          </p:cNvPicPr>
          <p:nvPr/>
        </p:nvPicPr>
        <p:blipFill>
          <a:blip r:embed="rId2"/>
          <a:stretch>
            <a:fillRect/>
          </a:stretch>
        </p:blipFill>
        <p:spPr>
          <a:xfrm>
            <a:off x="5229669" y="743129"/>
            <a:ext cx="6127920" cy="5039204"/>
          </a:xfrm>
          <a:prstGeom prst="rect">
            <a:avLst/>
          </a:prstGeom>
        </p:spPr>
      </p:pic>
    </p:spTree>
    <p:extLst>
      <p:ext uri="{BB962C8B-B14F-4D97-AF65-F5344CB8AC3E}">
        <p14:creationId xmlns:p14="http://schemas.microsoft.com/office/powerpoint/2010/main" val="23926959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Contraintes sur les associations </a:t>
            </a:r>
            <a:br>
              <a:rPr lang="en-US" sz="4600"/>
            </a:br>
            <a:endParaRPr lang="en-US" sz="4600"/>
          </a:p>
        </p:txBody>
      </p:sp>
      <p:sp>
        <p:nvSpPr>
          <p:cNvPr id="3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6CE08B35-85AF-302E-833A-395B58C13208}"/>
              </a:ext>
            </a:extLst>
          </p:cNvPr>
          <p:cNvPicPr>
            <a:picLocks noChangeAspect="1"/>
          </p:cNvPicPr>
          <p:nvPr/>
        </p:nvPicPr>
        <p:blipFill>
          <a:blip r:embed="rId2"/>
          <a:stretch>
            <a:fillRect/>
          </a:stretch>
        </p:blipFill>
        <p:spPr>
          <a:xfrm>
            <a:off x="6384678" y="3070421"/>
            <a:ext cx="5614416" cy="2217693"/>
          </a:xfrm>
          <a:prstGeom prst="rect">
            <a:avLst/>
          </a:prstGeom>
        </p:spPr>
      </p:pic>
      <p:pic>
        <p:nvPicPr>
          <p:cNvPr id="4" name="Image 3">
            <a:extLst>
              <a:ext uri="{FF2B5EF4-FFF2-40B4-BE49-F238E27FC236}">
                <a16:creationId xmlns:a16="http://schemas.microsoft.com/office/drawing/2014/main" id="{AAF6CE67-FCB5-6AC8-6191-F87CA334165A}"/>
              </a:ext>
            </a:extLst>
          </p:cNvPr>
          <p:cNvPicPr>
            <a:picLocks noChangeAspect="1"/>
          </p:cNvPicPr>
          <p:nvPr/>
        </p:nvPicPr>
        <p:blipFill>
          <a:blip r:embed="rId3"/>
          <a:stretch>
            <a:fillRect/>
          </a:stretch>
        </p:blipFill>
        <p:spPr>
          <a:xfrm>
            <a:off x="479285" y="3549395"/>
            <a:ext cx="5614416" cy="1628181"/>
          </a:xfrm>
          <a:prstGeom prst="rect">
            <a:avLst/>
          </a:prstGeom>
        </p:spPr>
      </p:pic>
    </p:spTree>
    <p:extLst>
      <p:ext uri="{BB962C8B-B14F-4D97-AF65-F5344CB8AC3E}">
        <p14:creationId xmlns:p14="http://schemas.microsoft.com/office/powerpoint/2010/main" val="13625679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Contraintes sur les associations </a:t>
            </a:r>
            <a:br>
              <a:rPr lang="en-US" sz="5100" kern="1200">
                <a:solidFill>
                  <a:schemeClr val="tx1"/>
                </a:solidFill>
                <a:latin typeface="+mj-lt"/>
                <a:ea typeface="+mj-ea"/>
                <a:cs typeface="+mj-cs"/>
              </a:rPr>
            </a:br>
            <a:endParaRPr lang="en-US" sz="5100" kern="1200">
              <a:solidFill>
                <a:schemeClr val="tx1"/>
              </a:solidFill>
              <a:latin typeface="+mj-lt"/>
              <a:ea typeface="+mj-ea"/>
              <a:cs typeface="+mj-cs"/>
            </a:endParaRP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B2A565A2-5DDB-0BB4-71BF-240E4100E62E}"/>
              </a:ext>
            </a:extLst>
          </p:cNvPr>
          <p:cNvPicPr>
            <a:picLocks noChangeAspect="1"/>
          </p:cNvPicPr>
          <p:nvPr/>
        </p:nvPicPr>
        <p:blipFill>
          <a:blip r:embed="rId2"/>
          <a:stretch>
            <a:fillRect/>
          </a:stretch>
        </p:blipFill>
        <p:spPr>
          <a:xfrm>
            <a:off x="4654296" y="1106607"/>
            <a:ext cx="7214616" cy="4617354"/>
          </a:xfrm>
          <a:prstGeom prst="rect">
            <a:avLst/>
          </a:prstGeom>
        </p:spPr>
      </p:pic>
    </p:spTree>
    <p:extLst>
      <p:ext uri="{BB962C8B-B14F-4D97-AF65-F5344CB8AC3E}">
        <p14:creationId xmlns:p14="http://schemas.microsoft.com/office/powerpoint/2010/main" val="21632533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Contraintes sur les associations </a:t>
            </a:r>
            <a:br>
              <a:rPr lang="en-US" sz="5100" kern="1200">
                <a:solidFill>
                  <a:schemeClr val="tx1"/>
                </a:solidFill>
                <a:latin typeface="+mj-lt"/>
                <a:ea typeface="+mj-ea"/>
                <a:cs typeface="+mj-cs"/>
              </a:rPr>
            </a:br>
            <a:endParaRPr lang="en-US" sz="5100" kern="1200">
              <a:solidFill>
                <a:schemeClr val="tx1"/>
              </a:solidFill>
              <a:latin typeface="+mj-lt"/>
              <a:ea typeface="+mj-ea"/>
              <a:cs typeface="+mj-cs"/>
            </a:endParaRP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BFB31866-438F-5517-778E-1B90B623116F}"/>
              </a:ext>
            </a:extLst>
          </p:cNvPr>
          <p:cNvPicPr>
            <a:picLocks noChangeAspect="1"/>
          </p:cNvPicPr>
          <p:nvPr/>
        </p:nvPicPr>
        <p:blipFill>
          <a:blip r:embed="rId2"/>
          <a:stretch>
            <a:fillRect/>
          </a:stretch>
        </p:blipFill>
        <p:spPr>
          <a:xfrm>
            <a:off x="5084560" y="1200683"/>
            <a:ext cx="6464162" cy="4701353"/>
          </a:xfrm>
          <a:prstGeom prst="rect">
            <a:avLst/>
          </a:prstGeom>
        </p:spPr>
      </p:pic>
    </p:spTree>
    <p:extLst>
      <p:ext uri="{BB962C8B-B14F-4D97-AF65-F5344CB8AC3E}">
        <p14:creationId xmlns:p14="http://schemas.microsoft.com/office/powerpoint/2010/main" val="30407103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Contraintes sur les associations </a:t>
            </a:r>
            <a:br>
              <a:rPr lang="en-US" sz="5100" kern="1200">
                <a:solidFill>
                  <a:schemeClr val="tx1"/>
                </a:solidFill>
                <a:latin typeface="+mj-lt"/>
                <a:ea typeface="+mj-ea"/>
                <a:cs typeface="+mj-cs"/>
              </a:rPr>
            </a:br>
            <a:endParaRPr lang="en-US" sz="5100" kern="1200">
              <a:solidFill>
                <a:schemeClr val="tx1"/>
              </a:solidFill>
              <a:latin typeface="+mj-lt"/>
              <a:ea typeface="+mj-ea"/>
              <a:cs typeface="+mj-cs"/>
            </a:endParaRP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41A8BFF3-4536-921B-A956-366BDB93EDD0}"/>
              </a:ext>
            </a:extLst>
          </p:cNvPr>
          <p:cNvPicPr>
            <a:picLocks noChangeAspect="1"/>
          </p:cNvPicPr>
          <p:nvPr/>
        </p:nvPicPr>
        <p:blipFill>
          <a:blip r:embed="rId2"/>
          <a:stretch>
            <a:fillRect/>
          </a:stretch>
        </p:blipFill>
        <p:spPr>
          <a:xfrm>
            <a:off x="4298418" y="806375"/>
            <a:ext cx="7493536" cy="4715589"/>
          </a:xfrm>
          <a:prstGeom prst="rect">
            <a:avLst/>
          </a:prstGeom>
        </p:spPr>
      </p:pic>
    </p:spTree>
    <p:extLst>
      <p:ext uri="{BB962C8B-B14F-4D97-AF65-F5344CB8AC3E}">
        <p14:creationId xmlns:p14="http://schemas.microsoft.com/office/powerpoint/2010/main" val="269449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8FAC4-8D4D-D1BD-E920-E82B8EEFE6B7}"/>
              </a:ext>
            </a:extLst>
          </p:cNvPr>
          <p:cNvSpPr>
            <a:spLocks noGrp="1"/>
          </p:cNvSpPr>
          <p:nvPr>
            <p:ph type="title"/>
          </p:nvPr>
        </p:nvSpPr>
        <p:spPr>
          <a:xfrm>
            <a:off x="838200" y="-256032"/>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Phases de la méthode Merise (2)</a:t>
            </a:r>
          </a:p>
        </p:txBody>
      </p:sp>
      <p:sp>
        <p:nvSpPr>
          <p:cNvPr id="3" name="Espace réservé du contenu 2">
            <a:extLst>
              <a:ext uri="{FF2B5EF4-FFF2-40B4-BE49-F238E27FC236}">
                <a16:creationId xmlns:a16="http://schemas.microsoft.com/office/drawing/2014/main" id="{DFF5A738-3DC6-BE88-87F4-757BD719FB38}"/>
              </a:ext>
            </a:extLst>
          </p:cNvPr>
          <p:cNvSpPr>
            <a:spLocks noGrp="1"/>
          </p:cNvSpPr>
          <p:nvPr>
            <p:ph idx="1"/>
          </p:nvPr>
        </p:nvSpPr>
        <p:spPr>
          <a:xfrm>
            <a:off x="838200" y="2109216"/>
            <a:ext cx="10515600" cy="2974848"/>
          </a:xfrm>
        </p:spPr>
        <p:txBody>
          <a:bodyPr>
            <a:normAutofit fontScale="92500" lnSpcReduction="20000"/>
          </a:bodyPr>
          <a:lstStyle/>
          <a:p>
            <a:pPr marL="0" indent="0">
              <a:buNone/>
            </a:pPr>
            <a:r>
              <a:rPr lang="fr-FR" dirty="0"/>
              <a:t>3.    </a:t>
            </a:r>
            <a:r>
              <a:rPr lang="fr-FR" u="sng" dirty="0"/>
              <a:t>Phase de Réalisation</a:t>
            </a:r>
          </a:p>
          <a:p>
            <a:pPr marL="0" indent="0">
              <a:buNone/>
            </a:pPr>
            <a:r>
              <a:rPr lang="fr-FR" b="1" dirty="0"/>
              <a:t>M</a:t>
            </a:r>
            <a:r>
              <a:rPr lang="fr-FR" dirty="0"/>
              <a:t>odèle </a:t>
            </a:r>
            <a:r>
              <a:rPr lang="fr-FR" b="1" dirty="0"/>
              <a:t>P</a:t>
            </a:r>
            <a:r>
              <a:rPr lang="fr-FR" dirty="0"/>
              <a:t>hysique des </a:t>
            </a:r>
            <a:r>
              <a:rPr lang="fr-FR" b="1" dirty="0"/>
              <a:t>D</a:t>
            </a:r>
            <a:r>
              <a:rPr lang="fr-FR" dirty="0"/>
              <a:t>onnées (</a:t>
            </a:r>
            <a:r>
              <a:rPr lang="fr-FR" b="1" dirty="0"/>
              <a:t>MPD</a:t>
            </a:r>
            <a:r>
              <a:rPr lang="fr-FR" dirty="0"/>
              <a:t>) : Implémentation physique du MLD sur un SGBD spécifique. Il inclut la </a:t>
            </a:r>
            <a:r>
              <a:rPr lang="fr-FR" b="1" dirty="0"/>
              <a:t>création de tables</a:t>
            </a:r>
            <a:r>
              <a:rPr lang="fr-FR" dirty="0"/>
              <a:t>, </a:t>
            </a:r>
            <a:r>
              <a:rPr lang="fr-FR" b="1" dirty="0"/>
              <a:t>index</a:t>
            </a:r>
            <a:r>
              <a:rPr lang="fr-FR" dirty="0"/>
              <a:t>, </a:t>
            </a:r>
            <a:r>
              <a:rPr lang="fr-FR" b="1" dirty="0"/>
              <a:t>vues</a:t>
            </a:r>
            <a:r>
              <a:rPr lang="fr-FR" dirty="0"/>
              <a:t>, etc.</a:t>
            </a:r>
          </a:p>
          <a:p>
            <a:pPr marL="0" indent="0">
              <a:buNone/>
            </a:pPr>
            <a:endParaRPr lang="fr-FR" dirty="0"/>
          </a:p>
          <a:p>
            <a:pPr marL="0" indent="0">
              <a:buNone/>
            </a:pPr>
            <a:r>
              <a:rPr lang="fr-FR" b="1" dirty="0"/>
              <a:t>M</a:t>
            </a:r>
            <a:r>
              <a:rPr lang="fr-FR" dirty="0"/>
              <a:t>odèle </a:t>
            </a:r>
            <a:r>
              <a:rPr lang="fr-FR" b="1" dirty="0"/>
              <a:t>P</a:t>
            </a:r>
            <a:r>
              <a:rPr lang="fr-FR" dirty="0"/>
              <a:t>hysique des </a:t>
            </a:r>
            <a:r>
              <a:rPr lang="fr-FR" b="1" dirty="0"/>
              <a:t>T</a:t>
            </a:r>
            <a:r>
              <a:rPr lang="fr-FR" dirty="0"/>
              <a:t>raitements (MPT) : Définition des </a:t>
            </a:r>
            <a:r>
              <a:rPr lang="fr-FR" b="1" dirty="0"/>
              <a:t>programmes</a:t>
            </a:r>
            <a:r>
              <a:rPr lang="fr-FR" dirty="0"/>
              <a:t>, des </a:t>
            </a:r>
            <a:r>
              <a:rPr lang="fr-FR" b="1" dirty="0"/>
              <a:t>procédures</a:t>
            </a:r>
            <a:r>
              <a:rPr lang="fr-FR" dirty="0"/>
              <a:t> et des scripts nécessaires pour réaliser les traitements définis.</a:t>
            </a:r>
          </a:p>
        </p:txBody>
      </p:sp>
    </p:spTree>
    <p:extLst>
      <p:ext uri="{BB962C8B-B14F-4D97-AF65-F5344CB8AC3E}">
        <p14:creationId xmlns:p14="http://schemas.microsoft.com/office/powerpoint/2010/main" val="33546416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dirty="0" err="1">
                <a:solidFill>
                  <a:schemeClr val="tx1"/>
                </a:solidFill>
                <a:latin typeface="+mj-lt"/>
                <a:ea typeface="+mj-ea"/>
                <a:cs typeface="+mj-cs"/>
              </a:rPr>
              <a:t>Contraintes</a:t>
            </a:r>
            <a:r>
              <a:rPr lang="en-US" sz="5100" kern="1200" dirty="0">
                <a:solidFill>
                  <a:schemeClr val="tx1"/>
                </a:solidFill>
                <a:latin typeface="+mj-lt"/>
                <a:ea typeface="+mj-ea"/>
                <a:cs typeface="+mj-cs"/>
              </a:rPr>
              <a:t> sur les </a:t>
            </a:r>
            <a:r>
              <a:rPr lang="en-US" sz="5100" kern="1200" dirty="0" err="1">
                <a:solidFill>
                  <a:schemeClr val="tx1"/>
                </a:solidFill>
                <a:latin typeface="+mj-lt"/>
                <a:ea typeface="+mj-ea"/>
                <a:cs typeface="+mj-cs"/>
              </a:rPr>
              <a:t>multiplicité</a:t>
            </a:r>
            <a:br>
              <a:rPr lang="en-US" sz="5100" kern="1200" dirty="0">
                <a:solidFill>
                  <a:schemeClr val="tx1"/>
                </a:solidFill>
                <a:latin typeface="+mj-lt"/>
                <a:ea typeface="+mj-ea"/>
                <a:cs typeface="+mj-cs"/>
              </a:rPr>
            </a:br>
            <a:endParaRPr lang="en-US" sz="5100" kern="1200" dirty="0">
              <a:solidFill>
                <a:schemeClr val="tx1"/>
              </a:solidFill>
              <a:latin typeface="+mj-lt"/>
              <a:ea typeface="+mj-ea"/>
              <a:cs typeface="+mj-cs"/>
            </a:endParaRP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D825FD22-9597-5A19-BA2C-C242A4CF9978}"/>
              </a:ext>
            </a:extLst>
          </p:cNvPr>
          <p:cNvPicPr>
            <a:picLocks noChangeAspect="1"/>
          </p:cNvPicPr>
          <p:nvPr/>
        </p:nvPicPr>
        <p:blipFill>
          <a:blip r:embed="rId2"/>
          <a:stretch>
            <a:fillRect/>
          </a:stretch>
        </p:blipFill>
        <p:spPr>
          <a:xfrm>
            <a:off x="4541651" y="1227355"/>
            <a:ext cx="3284505" cy="3627434"/>
          </a:xfrm>
          <a:prstGeom prst="rect">
            <a:avLst/>
          </a:prstGeom>
        </p:spPr>
      </p:pic>
    </p:spTree>
    <p:extLst>
      <p:ext uri="{BB962C8B-B14F-4D97-AF65-F5344CB8AC3E}">
        <p14:creationId xmlns:p14="http://schemas.microsoft.com/office/powerpoint/2010/main" val="34401488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dirty="0" err="1">
                <a:solidFill>
                  <a:schemeClr val="tx1"/>
                </a:solidFill>
                <a:latin typeface="+mj-lt"/>
                <a:ea typeface="+mj-ea"/>
                <a:cs typeface="+mj-cs"/>
              </a:rPr>
              <a:t>Contraintes</a:t>
            </a:r>
            <a:r>
              <a:rPr lang="en-US" sz="5100" kern="1200" dirty="0">
                <a:solidFill>
                  <a:schemeClr val="tx1"/>
                </a:solidFill>
                <a:latin typeface="+mj-lt"/>
                <a:ea typeface="+mj-ea"/>
                <a:cs typeface="+mj-cs"/>
              </a:rPr>
              <a:t> sur les </a:t>
            </a:r>
            <a:r>
              <a:rPr lang="en-US" sz="5100" kern="1200" dirty="0" err="1">
                <a:solidFill>
                  <a:schemeClr val="tx1"/>
                </a:solidFill>
                <a:latin typeface="+mj-lt"/>
                <a:ea typeface="+mj-ea"/>
                <a:cs typeface="+mj-cs"/>
              </a:rPr>
              <a:t>multiplicité</a:t>
            </a:r>
            <a:br>
              <a:rPr lang="en-US" sz="5100" kern="1200" dirty="0">
                <a:solidFill>
                  <a:schemeClr val="tx1"/>
                </a:solidFill>
                <a:latin typeface="+mj-lt"/>
                <a:ea typeface="+mj-ea"/>
                <a:cs typeface="+mj-cs"/>
              </a:rPr>
            </a:br>
            <a:endParaRPr lang="en-US" sz="5100" kern="1200" dirty="0">
              <a:solidFill>
                <a:schemeClr val="tx1"/>
              </a:solidFill>
              <a:latin typeface="+mj-lt"/>
              <a:ea typeface="+mj-ea"/>
              <a:cs typeface="+mj-cs"/>
            </a:endParaRP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D825FD22-9597-5A19-BA2C-C242A4CF9978}"/>
              </a:ext>
            </a:extLst>
          </p:cNvPr>
          <p:cNvPicPr>
            <a:picLocks noChangeAspect="1"/>
          </p:cNvPicPr>
          <p:nvPr/>
        </p:nvPicPr>
        <p:blipFill>
          <a:blip r:embed="rId2"/>
          <a:stretch>
            <a:fillRect/>
          </a:stretch>
        </p:blipFill>
        <p:spPr>
          <a:xfrm>
            <a:off x="4541651" y="1227355"/>
            <a:ext cx="3284505" cy="3627434"/>
          </a:xfrm>
          <a:prstGeom prst="rect">
            <a:avLst/>
          </a:prstGeom>
        </p:spPr>
      </p:pic>
      <p:pic>
        <p:nvPicPr>
          <p:cNvPr id="5" name="Image 4">
            <a:extLst>
              <a:ext uri="{FF2B5EF4-FFF2-40B4-BE49-F238E27FC236}">
                <a16:creationId xmlns:a16="http://schemas.microsoft.com/office/drawing/2014/main" id="{0E0F232D-88BF-3FF4-8F2C-0B2B6423D332}"/>
              </a:ext>
            </a:extLst>
          </p:cNvPr>
          <p:cNvPicPr>
            <a:picLocks noChangeAspect="1"/>
          </p:cNvPicPr>
          <p:nvPr/>
        </p:nvPicPr>
        <p:blipFill>
          <a:blip r:embed="rId3"/>
          <a:stretch>
            <a:fillRect/>
          </a:stretch>
        </p:blipFill>
        <p:spPr>
          <a:xfrm>
            <a:off x="8710717" y="596993"/>
            <a:ext cx="2842402" cy="2312462"/>
          </a:xfrm>
          <a:prstGeom prst="rect">
            <a:avLst/>
          </a:prstGeom>
        </p:spPr>
      </p:pic>
    </p:spTree>
    <p:extLst>
      <p:ext uri="{BB962C8B-B14F-4D97-AF65-F5344CB8AC3E}">
        <p14:creationId xmlns:p14="http://schemas.microsoft.com/office/powerpoint/2010/main" val="37152140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Opérations</a:t>
            </a:r>
          </a:p>
        </p:txBody>
      </p:sp>
      <p:sp>
        <p:nvSpPr>
          <p:cNvPr id="5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43FC4F96-4921-037B-AE63-43E6949EEBE3}"/>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 </a:t>
            </a:r>
            <a:r>
              <a:rPr lang="en-US" sz="2000" b="1" dirty="0"/>
              <a:t>Service</a:t>
            </a:r>
            <a:r>
              <a:rPr lang="en-US" sz="2000" dirty="0"/>
              <a:t> qui </a:t>
            </a:r>
            <a:r>
              <a:rPr lang="en-US" sz="2000" dirty="0" err="1"/>
              <a:t>peut</a:t>
            </a:r>
            <a:r>
              <a:rPr lang="en-US" sz="2000" dirty="0"/>
              <a:t> </a:t>
            </a:r>
            <a:r>
              <a:rPr lang="en-US" sz="2000" dirty="0" err="1"/>
              <a:t>être</a:t>
            </a:r>
            <a:r>
              <a:rPr lang="en-US" sz="2000" dirty="0"/>
              <a:t> </a:t>
            </a:r>
            <a:r>
              <a:rPr lang="en-US" sz="2000" dirty="0" err="1"/>
              <a:t>demandé</a:t>
            </a:r>
            <a:r>
              <a:rPr lang="en-US" sz="2000" dirty="0"/>
              <a:t> a tout </a:t>
            </a:r>
            <a:r>
              <a:rPr lang="en-US" sz="2000" dirty="0" err="1"/>
              <a:t>objet</a:t>
            </a:r>
            <a:r>
              <a:rPr lang="en-US" sz="2000" dirty="0"/>
              <a:t> de la </a:t>
            </a:r>
            <a:r>
              <a:rPr lang="en-US" sz="2000" dirty="0" err="1"/>
              <a:t>cclasse</a:t>
            </a:r>
            <a:r>
              <a:rPr lang="en-US" sz="2000" dirty="0"/>
              <a:t> </a:t>
            </a:r>
          </a:p>
          <a:p>
            <a:pPr indent="-228600">
              <a:lnSpc>
                <a:spcPct val="90000"/>
              </a:lnSpc>
              <a:spcAft>
                <a:spcPts val="600"/>
              </a:spcAft>
              <a:buFont typeface="Arial" panose="020B0604020202020204" pitchFamily="34" charset="0"/>
              <a:buChar char="•"/>
            </a:pPr>
            <a:r>
              <a:rPr lang="en-US" sz="2000" b="1" dirty="0" err="1"/>
              <a:t>Compportement</a:t>
            </a:r>
            <a:r>
              <a:rPr lang="en-US" sz="2000" b="1" dirty="0"/>
              <a:t> </a:t>
            </a:r>
            <a:r>
              <a:rPr lang="en-US" sz="2000" b="1" dirty="0" err="1"/>
              <a:t>commun</a:t>
            </a:r>
            <a:r>
              <a:rPr lang="en-US" sz="2000" b="1" dirty="0"/>
              <a:t> </a:t>
            </a:r>
            <a:r>
              <a:rPr lang="en-US" sz="2000" dirty="0"/>
              <a:t>à </a:t>
            </a:r>
            <a:r>
              <a:rPr lang="en-US" sz="2000" dirty="0" err="1"/>
              <a:t>tous</a:t>
            </a:r>
            <a:r>
              <a:rPr lang="en-US" sz="2000" dirty="0"/>
              <a:t> les </a:t>
            </a:r>
            <a:r>
              <a:rPr lang="en-US" sz="2000" dirty="0" err="1"/>
              <a:t>objets</a:t>
            </a:r>
            <a:r>
              <a:rPr lang="en-US" sz="2000" dirty="0"/>
              <a:t> de la </a:t>
            </a:r>
            <a:r>
              <a:rPr lang="en-US" sz="2000" dirty="0" err="1"/>
              <a:t>classe</a:t>
            </a:r>
            <a:r>
              <a:rPr lang="en-US" sz="2000" dirty="0"/>
              <a:t> </a:t>
            </a:r>
          </a:p>
        </p:txBody>
      </p:sp>
      <p:pic>
        <p:nvPicPr>
          <p:cNvPr id="6" name="Image 5" descr="Une image contenant texte, capture d’écran, Police, ligne&#10;&#10;Description générée automatiquement">
            <a:extLst>
              <a:ext uri="{FF2B5EF4-FFF2-40B4-BE49-F238E27FC236}">
                <a16:creationId xmlns:a16="http://schemas.microsoft.com/office/drawing/2014/main" id="{AA54DB63-D652-983C-2690-14175B537947}"/>
              </a:ext>
            </a:extLst>
          </p:cNvPr>
          <p:cNvPicPr>
            <a:picLocks noChangeAspect="1"/>
          </p:cNvPicPr>
          <p:nvPr/>
        </p:nvPicPr>
        <p:blipFill>
          <a:blip r:embed="rId2"/>
          <a:stretch>
            <a:fillRect/>
          </a:stretch>
        </p:blipFill>
        <p:spPr>
          <a:xfrm>
            <a:off x="630936" y="2332678"/>
            <a:ext cx="10917936" cy="3875868"/>
          </a:xfrm>
          <a:prstGeom prst="rect">
            <a:avLst/>
          </a:prstGeom>
        </p:spPr>
      </p:pic>
    </p:spTree>
    <p:extLst>
      <p:ext uri="{BB962C8B-B14F-4D97-AF65-F5344CB8AC3E}">
        <p14:creationId xmlns:p14="http://schemas.microsoft.com/office/powerpoint/2010/main" val="20167850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Opérations</a:t>
            </a:r>
          </a:p>
        </p:txBody>
      </p:sp>
      <p:sp>
        <p:nvSpPr>
          <p:cNvPr id="6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43FC4F96-4921-037B-AE63-43E6949EEBE3}"/>
              </a:ext>
            </a:extLst>
          </p:cNvPr>
          <p:cNvSpPr txBox="1"/>
          <p:nvPr/>
        </p:nvSpPr>
        <p:spPr>
          <a:xfrm>
            <a:off x="4654295" y="502920"/>
            <a:ext cx="6894576" cy="1986280"/>
          </a:xfrm>
          <a:prstGeom prst="rect">
            <a:avLst/>
          </a:prstGeom>
        </p:spPr>
        <p:txBody>
          <a:bodyPr vert="horz" lIns="91440" tIns="45720" rIns="91440" bIns="45720" rtlCol="0" anchor="ctr">
            <a:normAutofit/>
          </a:bodyPr>
          <a:lstStyle/>
          <a:p>
            <a:pPr>
              <a:lnSpc>
                <a:spcPct val="90000"/>
              </a:lnSpc>
              <a:spcAft>
                <a:spcPts val="600"/>
              </a:spcAft>
            </a:pPr>
            <a:r>
              <a:rPr lang="en-US" sz="2000" dirty="0" err="1"/>
              <a:t>Effets</a:t>
            </a:r>
            <a:r>
              <a:rPr lang="en-US" sz="2000" dirty="0"/>
              <a:t> possibles </a:t>
            </a:r>
            <a:r>
              <a:rPr lang="en-US" sz="2000" dirty="0" err="1"/>
              <a:t>d’une</a:t>
            </a:r>
            <a:r>
              <a:rPr lang="en-US" sz="2000" dirty="0"/>
              <a:t> operation </a:t>
            </a:r>
          </a:p>
          <a:p>
            <a:pPr indent="-228600">
              <a:lnSpc>
                <a:spcPct val="90000"/>
              </a:lnSpc>
              <a:spcAft>
                <a:spcPts val="600"/>
              </a:spcAft>
              <a:buFont typeface="Arial" panose="020B0604020202020204" pitchFamily="34" charset="0"/>
              <a:buChar char="•"/>
            </a:pPr>
            <a:r>
              <a:rPr lang="en-US" sz="2200" dirty="0" err="1"/>
              <a:t>Renvoyer</a:t>
            </a:r>
            <a:r>
              <a:rPr lang="en-US" sz="2200" dirty="0"/>
              <a:t> le </a:t>
            </a:r>
            <a:r>
              <a:rPr lang="en-US" sz="2200" b="1" dirty="0" err="1"/>
              <a:t>résultat</a:t>
            </a:r>
            <a:r>
              <a:rPr lang="en-US" sz="2200" dirty="0"/>
              <a:t> d’un </a:t>
            </a:r>
            <a:r>
              <a:rPr lang="en-US" sz="2200" dirty="0" err="1"/>
              <a:t>calcul</a:t>
            </a:r>
            <a:r>
              <a:rPr lang="en-US" sz="2200" dirty="0"/>
              <a:t> </a:t>
            </a:r>
          </a:p>
        </p:txBody>
      </p:sp>
      <p:pic>
        <p:nvPicPr>
          <p:cNvPr id="4" name="Image 3" descr="Une image contenant texte, capture d’écran, Police&#10;&#10;Description générée automatiquement">
            <a:extLst>
              <a:ext uri="{FF2B5EF4-FFF2-40B4-BE49-F238E27FC236}">
                <a16:creationId xmlns:a16="http://schemas.microsoft.com/office/drawing/2014/main" id="{4850FA14-2F3E-89DE-15C4-D8B39D30800C}"/>
              </a:ext>
            </a:extLst>
          </p:cNvPr>
          <p:cNvPicPr>
            <a:picLocks noChangeAspect="1"/>
          </p:cNvPicPr>
          <p:nvPr/>
        </p:nvPicPr>
        <p:blipFill>
          <a:blip r:embed="rId2"/>
          <a:stretch>
            <a:fillRect/>
          </a:stretch>
        </p:blipFill>
        <p:spPr>
          <a:xfrm>
            <a:off x="1465179" y="2514600"/>
            <a:ext cx="9261641" cy="3959352"/>
          </a:xfrm>
          <a:prstGeom prst="rect">
            <a:avLst/>
          </a:prstGeom>
        </p:spPr>
      </p:pic>
    </p:spTree>
    <p:extLst>
      <p:ext uri="{BB962C8B-B14F-4D97-AF65-F5344CB8AC3E}">
        <p14:creationId xmlns:p14="http://schemas.microsoft.com/office/powerpoint/2010/main" val="15171339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2E4BA8-1ADC-7547-C10F-4C4586ADCC4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Opérations</a:t>
            </a:r>
          </a:p>
        </p:txBody>
      </p:sp>
      <p:sp>
        <p:nvSpPr>
          <p:cNvPr id="7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43FC4F96-4921-037B-AE63-43E6949EEBE3}"/>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a:t>Effets possibles d’une operation </a:t>
            </a:r>
          </a:p>
          <a:p>
            <a:pPr indent="-228600">
              <a:lnSpc>
                <a:spcPct val="90000"/>
              </a:lnSpc>
              <a:spcAft>
                <a:spcPts val="600"/>
              </a:spcAft>
              <a:buFont typeface="Arial" panose="020B0604020202020204" pitchFamily="34" charset="0"/>
              <a:buChar char="•"/>
            </a:pPr>
            <a:r>
              <a:rPr lang="en-US" sz="1500"/>
              <a:t>Renvoyer le </a:t>
            </a:r>
            <a:r>
              <a:rPr lang="en-US" sz="1500" b="1"/>
              <a:t>résultat</a:t>
            </a:r>
            <a:r>
              <a:rPr lang="en-US" sz="1500"/>
              <a:t> d’un calcul </a:t>
            </a:r>
          </a:p>
          <a:p>
            <a:pPr indent="-228600">
              <a:lnSpc>
                <a:spcPct val="90000"/>
              </a:lnSpc>
              <a:spcAft>
                <a:spcPts val="600"/>
              </a:spcAft>
              <a:buFont typeface="Arial" panose="020B0604020202020204" pitchFamily="34" charset="0"/>
              <a:buChar char="•"/>
            </a:pPr>
            <a:r>
              <a:rPr lang="en-US" sz="1500" b="1"/>
              <a:t>Modifier l’état </a:t>
            </a:r>
            <a:r>
              <a:rPr lang="en-US" sz="1500"/>
              <a:t>du système </a:t>
            </a:r>
          </a:p>
          <a:p>
            <a:pPr lvl="2" indent="-228600">
              <a:lnSpc>
                <a:spcPct val="90000"/>
              </a:lnSpc>
              <a:spcAft>
                <a:spcPts val="600"/>
              </a:spcAft>
              <a:buFont typeface="Arial" panose="020B0604020202020204" pitchFamily="34" charset="0"/>
              <a:buChar char="•"/>
            </a:pPr>
            <a:r>
              <a:rPr lang="en-US" sz="1500"/>
              <a:t>Modification de la Valeur des attributs </a:t>
            </a:r>
          </a:p>
          <a:p>
            <a:pPr lvl="2" indent="-228600">
              <a:lnSpc>
                <a:spcPct val="90000"/>
              </a:lnSpc>
              <a:spcAft>
                <a:spcPts val="600"/>
              </a:spcAft>
              <a:buFont typeface="Arial" panose="020B0604020202020204" pitchFamily="34" charset="0"/>
              <a:buChar char="•"/>
            </a:pPr>
            <a:r>
              <a:rPr lang="en-US" sz="1500"/>
              <a:t>Ajout/suppressions de liens entre objets</a:t>
            </a:r>
          </a:p>
        </p:txBody>
      </p:sp>
      <p:pic>
        <p:nvPicPr>
          <p:cNvPr id="5" name="Image 4">
            <a:extLst>
              <a:ext uri="{FF2B5EF4-FFF2-40B4-BE49-F238E27FC236}">
                <a16:creationId xmlns:a16="http://schemas.microsoft.com/office/drawing/2014/main" id="{0144BCCC-93B4-547A-3944-72CFABAA0E83}"/>
              </a:ext>
            </a:extLst>
          </p:cNvPr>
          <p:cNvPicPr>
            <a:picLocks noChangeAspect="1"/>
          </p:cNvPicPr>
          <p:nvPr/>
        </p:nvPicPr>
        <p:blipFill>
          <a:blip r:embed="rId2"/>
          <a:stretch>
            <a:fillRect/>
          </a:stretch>
        </p:blipFill>
        <p:spPr>
          <a:xfrm>
            <a:off x="630936" y="2769395"/>
            <a:ext cx="10917936" cy="3002433"/>
          </a:xfrm>
          <a:prstGeom prst="rect">
            <a:avLst/>
          </a:prstGeom>
        </p:spPr>
      </p:pic>
    </p:spTree>
    <p:extLst>
      <p:ext uri="{BB962C8B-B14F-4D97-AF65-F5344CB8AC3E}">
        <p14:creationId xmlns:p14="http://schemas.microsoft.com/office/powerpoint/2010/main" val="19900434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1EA9DA-B7AE-AE34-3137-78E7D0123C0A}"/>
              </a:ext>
            </a:extLst>
          </p:cNvPr>
          <p:cNvSpPr>
            <a:spLocks noGrp="1"/>
          </p:cNvSpPr>
          <p:nvPr>
            <p:ph type="title"/>
          </p:nvPr>
        </p:nvSpPr>
        <p:spPr/>
        <p:txBody>
          <a:bodyPr/>
          <a:lstStyle/>
          <a:p>
            <a:r>
              <a:rPr lang="fr-FR" dirty="0"/>
              <a:t>Exercice</a:t>
            </a:r>
          </a:p>
        </p:txBody>
      </p:sp>
      <p:pic>
        <p:nvPicPr>
          <p:cNvPr id="5" name="Espace réservé du contenu 4" descr="Une image contenant texte, Police, capture d’écran, nombre&#10;&#10;Description générée automatiquement">
            <a:extLst>
              <a:ext uri="{FF2B5EF4-FFF2-40B4-BE49-F238E27FC236}">
                <a16:creationId xmlns:a16="http://schemas.microsoft.com/office/drawing/2014/main" id="{EF3CC002-096A-80CC-8084-D9C4C40789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569" y="1825625"/>
            <a:ext cx="10268862" cy="4351338"/>
          </a:xfrm>
        </p:spPr>
      </p:pic>
    </p:spTree>
    <p:extLst>
      <p:ext uri="{BB962C8B-B14F-4D97-AF65-F5344CB8AC3E}">
        <p14:creationId xmlns:p14="http://schemas.microsoft.com/office/powerpoint/2010/main" val="39134709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24447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Solution</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3979787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C29CD3-7984-3D6E-44B6-29320745FB14}"/>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3696CDB2-CCDE-A3D6-416D-20C2BAA0B294}"/>
              </a:ext>
            </a:extLst>
          </p:cNvPr>
          <p:cNvSpPr>
            <a:spLocks noGrp="1"/>
          </p:cNvSpPr>
          <p:nvPr>
            <p:ph idx="1"/>
          </p:nvPr>
        </p:nvSpPr>
        <p:spPr>
          <a:xfrm>
            <a:off x="838200" y="1479937"/>
            <a:ext cx="10515600" cy="4351338"/>
          </a:xfrm>
        </p:spPr>
        <p:txBody>
          <a:bodyPr/>
          <a:lstStyle/>
          <a:p>
            <a:pPr marL="0" indent="0">
              <a:buNone/>
            </a:pPr>
            <a:r>
              <a:rPr lang="fr-FR" dirty="0"/>
              <a:t>Il est demandé de représenter le diagramme de classe d’une gestion technique de documents. Chaque document est composé d’un ou plusieurs feuillets. Un feuillet comporte du texte et des objets géométriques qui constituent deux types d’objets graphiques supportant des opérations de type : sélectionner, copier, couper, coller et déplacer.</a:t>
            </a:r>
          </a:p>
          <a:p>
            <a:pPr marL="0" indent="0">
              <a:buNone/>
            </a:pPr>
            <a:r>
              <a:rPr lang="fr-FR" dirty="0"/>
              <a:t>Nous considérons les quatre objets géométriques suivants : cercle, ellipse, carré, rectangle. Il est demandé d’utiliser les propriétés de la généralisation et la spécialisation afin de représenter au mieux ces objets géométriques.</a:t>
            </a:r>
          </a:p>
          <a:p>
            <a:endParaRPr lang="fr-FR" dirty="0"/>
          </a:p>
        </p:txBody>
      </p:sp>
    </p:spTree>
    <p:extLst>
      <p:ext uri="{BB962C8B-B14F-4D97-AF65-F5344CB8AC3E}">
        <p14:creationId xmlns:p14="http://schemas.microsoft.com/office/powerpoint/2010/main" val="35715037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24447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Solution</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7559348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24447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d’activité</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262987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47344" y="-281051"/>
            <a:ext cx="10515600" cy="1325563"/>
          </a:xfrm>
        </p:spPr>
        <p:txBody>
          <a:bodyPr vert="horz" lIns="91440" tIns="45720" rIns="91440" bIns="45720" rtlCol="0" anchor="ctr">
            <a:normAutofit/>
          </a:bodyPr>
          <a:lstStyle/>
          <a:p>
            <a:pPr algn="ctr"/>
            <a:r>
              <a:rPr lang="fr-FR" b="1" dirty="0">
                <a:solidFill>
                  <a:schemeClr val="tx2">
                    <a:lumMod val="90000"/>
                    <a:lumOff val="10000"/>
                  </a:schemeClr>
                </a:solidFill>
              </a:rPr>
              <a:t>M</a:t>
            </a:r>
            <a:r>
              <a:rPr lang="fr-FR" dirty="0">
                <a:solidFill>
                  <a:schemeClr val="tx2">
                    <a:lumMod val="90000"/>
                    <a:lumOff val="10000"/>
                  </a:schemeClr>
                </a:solidFill>
              </a:rPr>
              <a:t>odèle </a:t>
            </a:r>
            <a:r>
              <a:rPr lang="fr-FR" b="1" dirty="0">
                <a:solidFill>
                  <a:schemeClr val="tx2">
                    <a:lumMod val="90000"/>
                    <a:lumOff val="10000"/>
                  </a:schemeClr>
                </a:solidFill>
              </a:rPr>
              <a:t>C</a:t>
            </a:r>
            <a:r>
              <a:rPr lang="fr-FR" dirty="0">
                <a:solidFill>
                  <a:schemeClr val="tx2">
                    <a:lumMod val="90000"/>
                    <a:lumOff val="10000"/>
                  </a:schemeClr>
                </a:solidFill>
              </a:rPr>
              <a:t>onceptuel des </a:t>
            </a:r>
            <a:r>
              <a:rPr lang="fr-FR" b="1" dirty="0">
                <a:solidFill>
                  <a:schemeClr val="tx2">
                    <a:lumMod val="90000"/>
                    <a:lumOff val="10000"/>
                  </a:schemeClr>
                </a:solidFill>
              </a:rPr>
              <a:t>D</a:t>
            </a:r>
            <a:r>
              <a:rPr lang="fr-FR" dirty="0">
                <a:solidFill>
                  <a:schemeClr val="tx2">
                    <a:lumMod val="90000"/>
                    <a:lumOff val="10000"/>
                  </a:schemeClr>
                </a:solidFill>
              </a:rPr>
              <a:t>onnées (MCD)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47344" y="1044512"/>
            <a:ext cx="10515600" cy="4904359"/>
          </a:xfrm>
        </p:spPr>
        <p:txBody>
          <a:bodyPr/>
          <a:lstStyle/>
          <a:p>
            <a:pPr marL="0" indent="0">
              <a:buNone/>
            </a:pPr>
            <a:r>
              <a:rPr lang="fr-FR" u="sng" dirty="0"/>
              <a:t>Les entités </a:t>
            </a:r>
            <a:r>
              <a:rPr lang="fr-FR" dirty="0"/>
              <a:t>: </a:t>
            </a:r>
          </a:p>
          <a:p>
            <a:r>
              <a:rPr lang="fr-FR" dirty="0"/>
              <a:t>Chaque entité est </a:t>
            </a:r>
            <a:r>
              <a:rPr lang="fr-FR" b="1" dirty="0"/>
              <a:t>unique</a:t>
            </a:r>
            <a:r>
              <a:rPr lang="fr-FR" dirty="0"/>
              <a:t> et est décrite par un ensemble de </a:t>
            </a:r>
            <a:r>
              <a:rPr lang="fr-FR" b="1" dirty="0"/>
              <a:t>propriétés</a:t>
            </a:r>
            <a:r>
              <a:rPr lang="fr-FR" dirty="0"/>
              <a:t> encore appelées attributs ou caractéristiques.</a:t>
            </a:r>
          </a:p>
          <a:p>
            <a:r>
              <a:rPr lang="fr-FR" dirty="0"/>
              <a:t>Cette propriété doit posséder des occurrences uniques.</a:t>
            </a:r>
          </a:p>
        </p:txBody>
      </p:sp>
      <p:pic>
        <p:nvPicPr>
          <p:cNvPr id="1026" name="Picture 2" descr="Image non disponible">
            <a:extLst>
              <a:ext uri="{FF2B5EF4-FFF2-40B4-BE49-F238E27FC236}">
                <a16:creationId xmlns:a16="http://schemas.microsoft.com/office/drawing/2014/main" id="{C9608F4C-399A-5C21-20AE-69806EFFE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110" y="3540384"/>
            <a:ext cx="2542794" cy="227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8127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AEA867-3591-7180-A26C-19BBC83698C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71A778D-A6FC-E9C6-6AB6-674122213C48}"/>
              </a:ext>
            </a:extLst>
          </p:cNvPr>
          <p:cNvSpPr>
            <a:spLocks noGrp="1"/>
          </p:cNvSpPr>
          <p:nvPr>
            <p:ph idx="1"/>
          </p:nvPr>
        </p:nvSpPr>
        <p:spPr/>
        <p:txBody>
          <a:bodyPr/>
          <a:lstStyle/>
          <a:p>
            <a:r>
              <a:rPr lang="fr-FR" dirty="0"/>
              <a:t>Sources :www.developpez.com</a:t>
            </a:r>
          </a:p>
        </p:txBody>
      </p:sp>
    </p:spTree>
    <p:extLst>
      <p:ext uri="{BB962C8B-B14F-4D97-AF65-F5344CB8AC3E}">
        <p14:creationId xmlns:p14="http://schemas.microsoft.com/office/powerpoint/2010/main" val="185617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38200" y="-268859"/>
            <a:ext cx="10515600" cy="1325563"/>
          </a:xfrm>
        </p:spPr>
        <p:txBody>
          <a:bodyPr vert="horz" lIns="91440" tIns="45720" rIns="91440" bIns="45720" rtlCol="0" anchor="ctr">
            <a:normAutofit/>
          </a:bodyPr>
          <a:lstStyle/>
          <a:p>
            <a:pPr algn="ctr"/>
            <a:r>
              <a:rPr lang="fr-FR" b="1" dirty="0">
                <a:solidFill>
                  <a:schemeClr val="tx2">
                    <a:lumMod val="90000"/>
                    <a:lumOff val="10000"/>
                  </a:schemeClr>
                </a:solidFill>
              </a:rPr>
              <a:t>M</a:t>
            </a:r>
            <a:r>
              <a:rPr lang="fr-FR" dirty="0">
                <a:solidFill>
                  <a:schemeClr val="tx2">
                    <a:lumMod val="90000"/>
                    <a:lumOff val="10000"/>
                  </a:schemeClr>
                </a:solidFill>
              </a:rPr>
              <a:t>odèle </a:t>
            </a:r>
            <a:r>
              <a:rPr lang="fr-FR" b="1" dirty="0">
                <a:solidFill>
                  <a:schemeClr val="tx2">
                    <a:lumMod val="90000"/>
                    <a:lumOff val="10000"/>
                  </a:schemeClr>
                </a:solidFill>
              </a:rPr>
              <a:t>C</a:t>
            </a:r>
            <a:r>
              <a:rPr lang="fr-FR" dirty="0">
                <a:solidFill>
                  <a:schemeClr val="tx2">
                    <a:lumMod val="90000"/>
                    <a:lumOff val="10000"/>
                  </a:schemeClr>
                </a:solidFill>
              </a:rPr>
              <a:t>onceptuel des </a:t>
            </a:r>
            <a:r>
              <a:rPr lang="fr-FR" b="1" dirty="0">
                <a:solidFill>
                  <a:schemeClr val="tx2">
                    <a:lumMod val="90000"/>
                    <a:lumOff val="10000"/>
                  </a:schemeClr>
                </a:solidFill>
              </a:rPr>
              <a:t>D</a:t>
            </a:r>
            <a:r>
              <a:rPr lang="fr-FR" dirty="0">
                <a:solidFill>
                  <a:schemeClr val="tx2">
                    <a:lumMod val="90000"/>
                    <a:lumOff val="10000"/>
                  </a:schemeClr>
                </a:solidFill>
              </a:rPr>
              <a:t>onnées (MCD)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38200" y="1142872"/>
            <a:ext cx="10515600" cy="4904359"/>
          </a:xfrm>
        </p:spPr>
        <p:txBody>
          <a:bodyPr/>
          <a:lstStyle/>
          <a:p>
            <a:pPr marL="0" indent="0">
              <a:buNone/>
            </a:pPr>
            <a:r>
              <a:rPr lang="fr-FR" u="sng" dirty="0"/>
              <a:t>Exemple d’entité</a:t>
            </a:r>
            <a:r>
              <a:rPr lang="fr-FR" dirty="0"/>
              <a:t>: </a:t>
            </a:r>
          </a:p>
          <a:p>
            <a:pPr marL="0" indent="0">
              <a:buNone/>
            </a:pPr>
            <a:r>
              <a:rPr lang="fr-FR" dirty="0"/>
              <a:t>la règle de gestion : un auteur est identifié par un numéro unique (</a:t>
            </a:r>
            <a:r>
              <a:rPr lang="fr-FR" dirty="0" err="1"/>
              <a:t>id_a</a:t>
            </a:r>
            <a:r>
              <a:rPr lang="fr-FR" dirty="0"/>
              <a:t>) et est caractérisé par un nom, un prénom et une date de naissance.</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Une entité peut n'avoir aucune, une ou plusieurs occurrences.</a:t>
            </a:r>
          </a:p>
        </p:txBody>
      </p:sp>
      <p:pic>
        <p:nvPicPr>
          <p:cNvPr id="2050" name="Picture 2" descr="Image non disponible">
            <a:extLst>
              <a:ext uri="{FF2B5EF4-FFF2-40B4-BE49-F238E27FC236}">
                <a16:creationId xmlns:a16="http://schemas.microsoft.com/office/drawing/2014/main" id="{585DD6A6-53BE-8DA7-C1D1-B116D781A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304" y="2786444"/>
            <a:ext cx="2465832" cy="200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2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38200" y="-268859"/>
            <a:ext cx="10515600" cy="1325563"/>
          </a:xfrm>
        </p:spPr>
        <p:txBody>
          <a:bodyPr vert="horz" lIns="91440" tIns="45720" rIns="91440" bIns="45720" rtlCol="0" anchor="ctr">
            <a:normAutofit/>
          </a:bodyPr>
          <a:lstStyle/>
          <a:p>
            <a:pPr algn="ctr"/>
            <a:r>
              <a:rPr lang="fr-FR" b="1" dirty="0">
                <a:solidFill>
                  <a:schemeClr val="tx2">
                    <a:lumMod val="90000"/>
                    <a:lumOff val="10000"/>
                  </a:schemeClr>
                </a:solidFill>
              </a:rPr>
              <a:t>M</a:t>
            </a:r>
            <a:r>
              <a:rPr lang="fr-FR" dirty="0">
                <a:solidFill>
                  <a:schemeClr val="tx2">
                    <a:lumMod val="90000"/>
                    <a:lumOff val="10000"/>
                  </a:schemeClr>
                </a:solidFill>
              </a:rPr>
              <a:t>odèle </a:t>
            </a:r>
            <a:r>
              <a:rPr lang="fr-FR" b="1" dirty="0">
                <a:solidFill>
                  <a:schemeClr val="tx2">
                    <a:lumMod val="90000"/>
                    <a:lumOff val="10000"/>
                  </a:schemeClr>
                </a:solidFill>
              </a:rPr>
              <a:t>C</a:t>
            </a:r>
            <a:r>
              <a:rPr lang="fr-FR" dirty="0">
                <a:solidFill>
                  <a:schemeClr val="tx2">
                    <a:lumMod val="90000"/>
                    <a:lumOff val="10000"/>
                  </a:schemeClr>
                </a:solidFill>
              </a:rPr>
              <a:t>onceptuel des </a:t>
            </a:r>
            <a:r>
              <a:rPr lang="fr-FR" b="1" dirty="0">
                <a:solidFill>
                  <a:schemeClr val="tx2">
                    <a:lumMod val="90000"/>
                    <a:lumOff val="10000"/>
                  </a:schemeClr>
                </a:solidFill>
              </a:rPr>
              <a:t>D</a:t>
            </a:r>
            <a:r>
              <a:rPr lang="fr-FR" dirty="0">
                <a:solidFill>
                  <a:schemeClr val="tx2">
                    <a:lumMod val="90000"/>
                    <a:lumOff val="10000"/>
                  </a:schemeClr>
                </a:solidFill>
              </a:rPr>
              <a:t>onnées (MCD)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38200" y="1142872"/>
            <a:ext cx="10515600" cy="4904359"/>
          </a:xfrm>
        </p:spPr>
        <p:txBody>
          <a:bodyPr/>
          <a:lstStyle/>
          <a:p>
            <a:pPr marL="0" indent="0">
              <a:buNone/>
            </a:pPr>
            <a:r>
              <a:rPr lang="fr-FR" dirty="0"/>
              <a:t>Cette table est composée de trois </a:t>
            </a:r>
            <a:r>
              <a:rPr lang="fr-FR" b="1" dirty="0"/>
              <a:t>occurrences</a:t>
            </a:r>
            <a:r>
              <a:rPr lang="fr-FR" dirty="0"/>
              <a:t> de l'entité Auteur</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graphicFrame>
        <p:nvGraphicFramePr>
          <p:cNvPr id="4" name="Tableau 3">
            <a:extLst>
              <a:ext uri="{FF2B5EF4-FFF2-40B4-BE49-F238E27FC236}">
                <a16:creationId xmlns:a16="http://schemas.microsoft.com/office/drawing/2014/main" id="{11994A46-A358-BF40-9C1F-177FF602CBD2}"/>
              </a:ext>
            </a:extLst>
          </p:cNvPr>
          <p:cNvGraphicFramePr>
            <a:graphicFrameLocks noGrp="1"/>
          </p:cNvGraphicFramePr>
          <p:nvPr>
            <p:extLst>
              <p:ext uri="{D42A27DB-BD31-4B8C-83A1-F6EECF244321}">
                <p14:modId xmlns:p14="http://schemas.microsoft.com/office/powerpoint/2010/main" val="2967524293"/>
              </p:ext>
            </p:extLst>
          </p:nvPr>
        </p:nvGraphicFramePr>
        <p:xfrm>
          <a:off x="1608010" y="1874520"/>
          <a:ext cx="8975980" cy="1554480"/>
        </p:xfrm>
        <a:graphic>
          <a:graphicData uri="http://schemas.openxmlformats.org/drawingml/2006/table">
            <a:tbl>
              <a:tblPr/>
              <a:tblGrid>
                <a:gridCol w="2244662">
                  <a:extLst>
                    <a:ext uri="{9D8B030D-6E8A-4147-A177-3AD203B41FA5}">
                      <a16:colId xmlns:a16="http://schemas.microsoft.com/office/drawing/2014/main" val="2029572314"/>
                    </a:ext>
                  </a:extLst>
                </a:gridCol>
                <a:gridCol w="2243328">
                  <a:extLst>
                    <a:ext uri="{9D8B030D-6E8A-4147-A177-3AD203B41FA5}">
                      <a16:colId xmlns:a16="http://schemas.microsoft.com/office/drawing/2014/main" val="349093887"/>
                    </a:ext>
                  </a:extLst>
                </a:gridCol>
                <a:gridCol w="2243995">
                  <a:extLst>
                    <a:ext uri="{9D8B030D-6E8A-4147-A177-3AD203B41FA5}">
                      <a16:colId xmlns:a16="http://schemas.microsoft.com/office/drawing/2014/main" val="3445474912"/>
                    </a:ext>
                  </a:extLst>
                </a:gridCol>
                <a:gridCol w="2243995">
                  <a:extLst>
                    <a:ext uri="{9D8B030D-6E8A-4147-A177-3AD203B41FA5}">
                      <a16:colId xmlns:a16="http://schemas.microsoft.com/office/drawing/2014/main" val="1614915339"/>
                    </a:ext>
                  </a:extLst>
                </a:gridCol>
              </a:tblGrid>
              <a:tr h="0">
                <a:tc>
                  <a:txBody>
                    <a:bodyPr/>
                    <a:lstStyle/>
                    <a:p>
                      <a:pPr algn="ctr"/>
                      <a:r>
                        <a:rPr lang="fr-FR" b="1" dirty="0" err="1">
                          <a:effectLst/>
                          <a:latin typeface="Verdana" panose="020B0604030504040204" pitchFamily="34" charset="0"/>
                        </a:rPr>
                        <a:t>id_a</a:t>
                      </a:r>
                      <a:endParaRPr lang="fr-FR" dirty="0">
                        <a:effectLst/>
                        <a:latin typeface="Verdana" panose="020B0604030504040204" pitchFamily="34" charset="0"/>
                      </a:endParaRP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ctr"/>
                      <a:r>
                        <a:rPr lang="fr-FR" b="1" dirty="0" err="1">
                          <a:effectLst/>
                          <a:latin typeface="Verdana" panose="020B0604030504040204" pitchFamily="34" charset="0"/>
                        </a:rPr>
                        <a:t>nom_a</a:t>
                      </a:r>
                      <a:endParaRPr lang="fr-FR" dirty="0">
                        <a:effectLst/>
                        <a:latin typeface="Verdana" panose="020B0604030504040204" pitchFamily="34" charset="0"/>
                      </a:endParaRP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ctr"/>
                      <a:r>
                        <a:rPr lang="fr-FR" b="1">
                          <a:effectLst/>
                          <a:latin typeface="Verdana" panose="020B0604030504040204" pitchFamily="34" charset="0"/>
                        </a:rPr>
                        <a:t>prenom_a</a:t>
                      </a:r>
                      <a:endParaRPr lang="fr-FR">
                        <a:effectLst/>
                        <a:latin typeface="Verdana" panose="020B0604030504040204" pitchFamily="34" charset="0"/>
                      </a:endParaRP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ctr"/>
                      <a:r>
                        <a:rPr lang="fr-FR" b="1">
                          <a:effectLst/>
                          <a:latin typeface="Verdana" panose="020B0604030504040204" pitchFamily="34" charset="0"/>
                        </a:rPr>
                        <a:t>date_naissance_a</a:t>
                      </a:r>
                      <a:endParaRPr lang="fr-FR">
                        <a:effectLst/>
                        <a:latin typeface="Verdana" panose="020B0604030504040204" pitchFamily="34" charset="0"/>
                      </a:endParaRP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2110212283"/>
                  </a:ext>
                </a:extLst>
              </a:tr>
              <a:tr h="0">
                <a:tc>
                  <a:txBody>
                    <a:bodyPr/>
                    <a:lstStyle/>
                    <a:p>
                      <a:pPr algn="just"/>
                      <a:r>
                        <a:rPr lang="fr-FR">
                          <a:effectLst/>
                          <a:latin typeface="Verdana" panose="020B0604030504040204" pitchFamily="34" charset="0"/>
                        </a:rPr>
                        <a:t>1</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just"/>
                      <a:r>
                        <a:rPr lang="fr-FR">
                          <a:effectLst/>
                          <a:latin typeface="Verdana" panose="020B0604030504040204" pitchFamily="34" charset="0"/>
                        </a:rPr>
                        <a:t>Hugo</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just"/>
                      <a:r>
                        <a:rPr lang="fr-FR">
                          <a:effectLst/>
                          <a:latin typeface="Verdana" panose="020B0604030504040204" pitchFamily="34" charset="0"/>
                        </a:rPr>
                        <a:t>Victor</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just"/>
                      <a:r>
                        <a:rPr lang="fr-FR">
                          <a:effectLst/>
                          <a:latin typeface="Verdana" panose="020B0604030504040204" pitchFamily="34" charset="0"/>
                        </a:rPr>
                        <a:t>1802-02-26</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321847118"/>
                  </a:ext>
                </a:extLst>
              </a:tr>
              <a:tr h="0">
                <a:tc>
                  <a:txBody>
                    <a:bodyPr/>
                    <a:lstStyle/>
                    <a:p>
                      <a:pPr algn="just"/>
                      <a:r>
                        <a:rPr lang="fr-FR">
                          <a:effectLst/>
                          <a:latin typeface="Verdana" panose="020B0604030504040204" pitchFamily="34" charset="0"/>
                        </a:rPr>
                        <a:t>2</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just"/>
                      <a:r>
                        <a:rPr lang="fr-FR">
                          <a:effectLst/>
                          <a:latin typeface="Verdana" panose="020B0604030504040204" pitchFamily="34" charset="0"/>
                        </a:rPr>
                        <a:t>Rimbaud</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just"/>
                      <a:r>
                        <a:rPr lang="fr-FR">
                          <a:effectLst/>
                          <a:latin typeface="Verdana" panose="020B0604030504040204" pitchFamily="34" charset="0"/>
                        </a:rPr>
                        <a:t>Arthur</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just"/>
                      <a:r>
                        <a:rPr lang="fr-FR">
                          <a:effectLst/>
                          <a:latin typeface="Verdana" panose="020B0604030504040204" pitchFamily="34" charset="0"/>
                        </a:rPr>
                        <a:t>1854-10-20</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935514282"/>
                  </a:ext>
                </a:extLst>
              </a:tr>
              <a:tr h="0">
                <a:tc>
                  <a:txBody>
                    <a:bodyPr/>
                    <a:lstStyle/>
                    <a:p>
                      <a:pPr algn="just"/>
                      <a:r>
                        <a:rPr lang="fr-FR">
                          <a:effectLst/>
                          <a:latin typeface="Verdana" panose="020B0604030504040204" pitchFamily="34" charset="0"/>
                        </a:rPr>
                        <a:t>3</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just"/>
                      <a:r>
                        <a:rPr lang="fr-FR">
                          <a:effectLst/>
                          <a:latin typeface="Verdana" panose="020B0604030504040204" pitchFamily="34" charset="0"/>
                        </a:rPr>
                        <a:t>de Maupassant</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just"/>
                      <a:r>
                        <a:rPr lang="fr-FR">
                          <a:effectLst/>
                          <a:latin typeface="Verdana" panose="020B0604030504040204" pitchFamily="34" charset="0"/>
                        </a:rPr>
                        <a:t>Guy</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tc>
                  <a:txBody>
                    <a:bodyPr/>
                    <a:lstStyle/>
                    <a:p>
                      <a:pPr algn="just"/>
                      <a:r>
                        <a:rPr lang="fr-FR" dirty="0">
                          <a:effectLst/>
                          <a:latin typeface="Verdana" panose="020B0604030504040204" pitchFamily="34" charset="0"/>
                        </a:rPr>
                        <a:t>1850-08-05</a:t>
                      </a:r>
                    </a:p>
                  </a:txBody>
                  <a:tcPr marL="22860" marR="22860" marT="22860" marB="22860" anchor="ctr">
                    <a:lnL w="15240" cap="flat" cmpd="sng" algn="ctr">
                      <a:solidFill>
                        <a:srgbClr val="999999"/>
                      </a:solidFill>
                      <a:prstDash val="solid"/>
                      <a:round/>
                      <a:headEnd type="none" w="med" len="med"/>
                      <a:tailEnd type="none" w="med" len="med"/>
                    </a:lnL>
                    <a:lnR w="15240" cap="flat" cmpd="sng" algn="ctr">
                      <a:solidFill>
                        <a:srgbClr val="999999"/>
                      </a:solidFill>
                      <a:prstDash val="solid"/>
                      <a:round/>
                      <a:headEnd type="none" w="med" len="med"/>
                      <a:tailEnd type="none" w="med" len="med"/>
                    </a:lnR>
                    <a:lnT w="15240" cap="flat" cmpd="sng" algn="ctr">
                      <a:solidFill>
                        <a:srgbClr val="999999"/>
                      </a:solidFill>
                      <a:prstDash val="solid"/>
                      <a:round/>
                      <a:headEnd type="none" w="med" len="med"/>
                      <a:tailEnd type="none" w="med" len="med"/>
                    </a:lnT>
                    <a:lnB w="1524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3321822345"/>
                  </a:ext>
                </a:extLst>
              </a:tr>
            </a:tbl>
          </a:graphicData>
        </a:graphic>
      </p:graphicFrame>
    </p:spTree>
    <p:extLst>
      <p:ext uri="{BB962C8B-B14F-4D97-AF65-F5344CB8AC3E}">
        <p14:creationId xmlns:p14="http://schemas.microsoft.com/office/powerpoint/2010/main" val="331798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47344" y="-281051"/>
            <a:ext cx="10515600" cy="1325563"/>
          </a:xfrm>
        </p:spPr>
        <p:txBody>
          <a:bodyPr vert="horz" lIns="91440" tIns="45720" rIns="91440" bIns="45720" rtlCol="0" anchor="ctr">
            <a:normAutofit/>
          </a:bodyPr>
          <a:lstStyle/>
          <a:p>
            <a:pPr algn="ctr"/>
            <a:r>
              <a:rPr lang="fr-FR" b="1" dirty="0">
                <a:solidFill>
                  <a:schemeClr val="tx2">
                    <a:lumMod val="90000"/>
                    <a:lumOff val="10000"/>
                  </a:schemeClr>
                </a:solidFill>
              </a:rPr>
              <a:t>M</a:t>
            </a:r>
            <a:r>
              <a:rPr lang="fr-FR" dirty="0">
                <a:solidFill>
                  <a:schemeClr val="tx2">
                    <a:lumMod val="90000"/>
                    <a:lumOff val="10000"/>
                  </a:schemeClr>
                </a:solidFill>
              </a:rPr>
              <a:t>odèle </a:t>
            </a:r>
            <a:r>
              <a:rPr lang="fr-FR" b="1" dirty="0">
                <a:solidFill>
                  <a:schemeClr val="tx2">
                    <a:lumMod val="90000"/>
                    <a:lumOff val="10000"/>
                  </a:schemeClr>
                </a:solidFill>
              </a:rPr>
              <a:t>C</a:t>
            </a:r>
            <a:r>
              <a:rPr lang="fr-FR" dirty="0">
                <a:solidFill>
                  <a:schemeClr val="tx2">
                    <a:lumMod val="90000"/>
                    <a:lumOff val="10000"/>
                  </a:schemeClr>
                </a:solidFill>
              </a:rPr>
              <a:t>onceptuel des </a:t>
            </a:r>
            <a:r>
              <a:rPr lang="fr-FR" b="1" dirty="0">
                <a:solidFill>
                  <a:schemeClr val="tx2">
                    <a:lumMod val="90000"/>
                    <a:lumOff val="10000"/>
                  </a:schemeClr>
                </a:solidFill>
              </a:rPr>
              <a:t>D</a:t>
            </a:r>
            <a:r>
              <a:rPr lang="fr-FR" dirty="0">
                <a:solidFill>
                  <a:schemeClr val="tx2">
                    <a:lumMod val="90000"/>
                    <a:lumOff val="10000"/>
                  </a:schemeClr>
                </a:solidFill>
              </a:rPr>
              <a:t>onnées (MCD)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47344" y="1044512"/>
            <a:ext cx="10515600" cy="4904359"/>
          </a:xfrm>
        </p:spPr>
        <p:txBody>
          <a:bodyPr/>
          <a:lstStyle/>
          <a:p>
            <a:pPr marL="0" indent="0">
              <a:buNone/>
            </a:pPr>
            <a:r>
              <a:rPr lang="fr-FR" u="sng" dirty="0"/>
              <a:t>Les associations </a:t>
            </a:r>
            <a:r>
              <a:rPr lang="fr-FR" dirty="0"/>
              <a:t>: </a:t>
            </a:r>
          </a:p>
          <a:p>
            <a:r>
              <a:rPr lang="fr-FR" dirty="0"/>
              <a:t>Une association définit un </a:t>
            </a:r>
            <a:r>
              <a:rPr lang="fr-FR" b="1" dirty="0"/>
              <a:t>lien</a:t>
            </a:r>
            <a:r>
              <a:rPr lang="fr-FR" dirty="0"/>
              <a:t> sémantique entre une ou plusieurs entités. </a:t>
            </a:r>
          </a:p>
          <a:p>
            <a:r>
              <a:rPr lang="fr-FR" dirty="0"/>
              <a:t>Généralement le nom de l'association est un </a:t>
            </a:r>
            <a:r>
              <a:rPr lang="fr-FR" b="1" dirty="0"/>
              <a:t>verbe</a:t>
            </a:r>
            <a:r>
              <a:rPr lang="fr-FR" dirty="0"/>
              <a:t> définissant le lien entre les entités qui sont reliées par cette dernière.</a:t>
            </a:r>
          </a:p>
        </p:txBody>
      </p:sp>
      <p:pic>
        <p:nvPicPr>
          <p:cNvPr id="5122" name="Picture 2" descr="Image non disponible">
            <a:extLst>
              <a:ext uri="{FF2B5EF4-FFF2-40B4-BE49-F238E27FC236}">
                <a16:creationId xmlns:a16="http://schemas.microsoft.com/office/drawing/2014/main" id="{8073BC5D-3643-5C6F-2AD6-0E6DE3137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3609" y="3606419"/>
            <a:ext cx="4544781" cy="167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576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47344" y="-281051"/>
            <a:ext cx="10515600" cy="1325563"/>
          </a:xfrm>
        </p:spPr>
        <p:txBody>
          <a:bodyPr vert="horz" lIns="91440" tIns="45720" rIns="91440" bIns="45720" rtlCol="0" anchor="ctr">
            <a:normAutofit/>
          </a:bodyPr>
          <a:lstStyle/>
          <a:p>
            <a:pPr algn="ctr"/>
            <a:r>
              <a:rPr lang="fr-FR" b="1">
                <a:solidFill>
                  <a:schemeClr val="tx2">
                    <a:lumMod val="90000"/>
                    <a:lumOff val="10000"/>
                  </a:schemeClr>
                </a:solidFill>
              </a:rPr>
              <a:t>M</a:t>
            </a:r>
            <a:r>
              <a:rPr lang="fr-FR">
                <a:solidFill>
                  <a:schemeClr val="tx2">
                    <a:lumMod val="90000"/>
                    <a:lumOff val="10000"/>
                  </a:schemeClr>
                </a:solidFill>
              </a:rPr>
              <a:t>odèle </a:t>
            </a:r>
            <a:r>
              <a:rPr lang="fr-FR" b="1">
                <a:solidFill>
                  <a:schemeClr val="tx2">
                    <a:lumMod val="90000"/>
                    <a:lumOff val="10000"/>
                  </a:schemeClr>
                </a:solidFill>
              </a:rPr>
              <a:t>C</a:t>
            </a:r>
            <a:r>
              <a:rPr lang="fr-FR">
                <a:solidFill>
                  <a:schemeClr val="tx2">
                    <a:lumMod val="90000"/>
                    <a:lumOff val="10000"/>
                  </a:schemeClr>
                </a:solidFill>
              </a:rPr>
              <a:t>onceptuel des </a:t>
            </a:r>
            <a:r>
              <a:rPr lang="fr-FR" b="1">
                <a:solidFill>
                  <a:schemeClr val="tx2">
                    <a:lumMod val="90000"/>
                    <a:lumOff val="10000"/>
                  </a:schemeClr>
                </a:solidFill>
              </a:rPr>
              <a:t>D</a:t>
            </a:r>
            <a:r>
              <a:rPr lang="fr-FR">
                <a:solidFill>
                  <a:schemeClr val="tx2">
                    <a:lumMod val="90000"/>
                    <a:lumOff val="10000"/>
                  </a:schemeClr>
                </a:solidFill>
              </a:rPr>
              <a:t>onnées (MCD)</a:t>
            </a:r>
            <a:endParaRPr lang="fr-FR" dirty="0">
              <a:solidFill>
                <a:schemeClr val="tx2">
                  <a:lumMod val="90000"/>
                  <a:lumOff val="10000"/>
                </a:schemeClr>
              </a:solidFill>
            </a:endParaRP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47344" y="1044512"/>
            <a:ext cx="10515600" cy="4904359"/>
          </a:xfrm>
        </p:spPr>
        <p:txBody>
          <a:bodyPr/>
          <a:lstStyle/>
          <a:p>
            <a:pPr marL="0" indent="0">
              <a:buNone/>
            </a:pPr>
            <a:r>
              <a:rPr lang="fr-FR" u="sng" dirty="0"/>
              <a:t>Exemple d’association</a:t>
            </a:r>
            <a:r>
              <a:rPr lang="fr-FR" dirty="0"/>
              <a:t>: </a:t>
            </a:r>
          </a:p>
          <a:p>
            <a:pPr marL="0" indent="0">
              <a:buNone/>
            </a:pPr>
            <a:r>
              <a:rPr lang="fr-FR" dirty="0"/>
              <a:t>Ici l'association « être né » traduit la règle de gestion : un auteur est né dans un pays</a:t>
            </a:r>
          </a:p>
        </p:txBody>
      </p:sp>
      <p:pic>
        <p:nvPicPr>
          <p:cNvPr id="6146" name="Picture 2" descr="Image non disponible">
            <a:extLst>
              <a:ext uri="{FF2B5EF4-FFF2-40B4-BE49-F238E27FC236}">
                <a16:creationId xmlns:a16="http://schemas.microsoft.com/office/drawing/2014/main" id="{0B91F749-3EFF-52FC-A0FD-436E8E128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700" y="2931478"/>
            <a:ext cx="7754759" cy="203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89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47344" y="-281051"/>
            <a:ext cx="10515600" cy="1325563"/>
          </a:xfrm>
        </p:spPr>
        <p:txBody>
          <a:bodyPr vert="horz" lIns="91440" tIns="45720" rIns="91440" bIns="45720" rtlCol="0" anchor="ctr">
            <a:normAutofit/>
          </a:bodyPr>
          <a:lstStyle/>
          <a:p>
            <a:pPr algn="ctr"/>
            <a:r>
              <a:rPr lang="fr-FR" b="1">
                <a:solidFill>
                  <a:schemeClr val="tx2">
                    <a:lumMod val="90000"/>
                    <a:lumOff val="10000"/>
                  </a:schemeClr>
                </a:solidFill>
              </a:rPr>
              <a:t>M</a:t>
            </a:r>
            <a:r>
              <a:rPr lang="fr-FR">
                <a:solidFill>
                  <a:schemeClr val="tx2">
                    <a:lumMod val="90000"/>
                    <a:lumOff val="10000"/>
                  </a:schemeClr>
                </a:solidFill>
              </a:rPr>
              <a:t>odèle </a:t>
            </a:r>
            <a:r>
              <a:rPr lang="fr-FR" b="1">
                <a:solidFill>
                  <a:schemeClr val="tx2">
                    <a:lumMod val="90000"/>
                    <a:lumOff val="10000"/>
                  </a:schemeClr>
                </a:solidFill>
              </a:rPr>
              <a:t>C</a:t>
            </a:r>
            <a:r>
              <a:rPr lang="fr-FR">
                <a:solidFill>
                  <a:schemeClr val="tx2">
                    <a:lumMod val="90000"/>
                    <a:lumOff val="10000"/>
                  </a:schemeClr>
                </a:solidFill>
              </a:rPr>
              <a:t>onceptuel des </a:t>
            </a:r>
            <a:r>
              <a:rPr lang="fr-FR" b="1">
                <a:solidFill>
                  <a:schemeClr val="tx2">
                    <a:lumMod val="90000"/>
                    <a:lumOff val="10000"/>
                  </a:schemeClr>
                </a:solidFill>
              </a:rPr>
              <a:t>D</a:t>
            </a:r>
            <a:r>
              <a:rPr lang="fr-FR">
                <a:solidFill>
                  <a:schemeClr val="tx2">
                    <a:lumMod val="90000"/>
                    <a:lumOff val="10000"/>
                  </a:schemeClr>
                </a:solidFill>
              </a:rPr>
              <a:t>onnées (MCD)</a:t>
            </a:r>
            <a:endParaRPr lang="fr-FR" dirty="0">
              <a:solidFill>
                <a:schemeClr val="tx2">
                  <a:lumMod val="90000"/>
                  <a:lumOff val="10000"/>
                </a:schemeClr>
              </a:solidFill>
            </a:endParaRP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47344" y="1044512"/>
            <a:ext cx="10515600" cy="4904359"/>
          </a:xfrm>
        </p:spPr>
        <p:txBody>
          <a:bodyPr/>
          <a:lstStyle/>
          <a:p>
            <a:pPr marL="0" indent="0">
              <a:buNone/>
            </a:pPr>
            <a:r>
              <a:rPr lang="fr-FR" u="sng" dirty="0"/>
              <a:t>Cardinalités</a:t>
            </a:r>
            <a:r>
              <a:rPr lang="fr-FR" dirty="0"/>
              <a:t>: </a:t>
            </a:r>
          </a:p>
          <a:p>
            <a:pPr marL="0" indent="0">
              <a:buNone/>
            </a:pPr>
            <a:r>
              <a:rPr lang="fr-FR" dirty="0"/>
              <a:t>Une cardinalité est définie par un minimum et maximum</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r>
              <a:rPr lang="fr-FR" dirty="0"/>
              <a:t>un auteur est né dans </a:t>
            </a:r>
            <a:r>
              <a:rPr lang="fr-FR" b="1" dirty="0"/>
              <a:t>un et un seul </a:t>
            </a:r>
            <a:r>
              <a:rPr lang="fr-FR" dirty="0"/>
              <a:t>pays ;</a:t>
            </a:r>
          </a:p>
          <a:p>
            <a:r>
              <a:rPr lang="fr-FR" dirty="0"/>
              <a:t>dans un pays</a:t>
            </a:r>
            <a:r>
              <a:rPr lang="fr-FR" b="1" dirty="0"/>
              <a:t>, sont nés aucun, un ou plusieurs </a:t>
            </a:r>
            <a:r>
              <a:rPr lang="fr-FR" dirty="0"/>
              <a:t>auteurs.</a:t>
            </a:r>
          </a:p>
        </p:txBody>
      </p:sp>
      <p:pic>
        <p:nvPicPr>
          <p:cNvPr id="6146" name="Picture 2" descr="Image non disponible">
            <a:extLst>
              <a:ext uri="{FF2B5EF4-FFF2-40B4-BE49-F238E27FC236}">
                <a16:creationId xmlns:a16="http://schemas.microsoft.com/office/drawing/2014/main" id="{0B91F749-3EFF-52FC-A0FD-436E8E128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436" y="2370075"/>
            <a:ext cx="7754759" cy="203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575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E39184-D963-9AFD-A1E0-E7224D298B3A}"/>
              </a:ext>
            </a:extLst>
          </p:cNvPr>
          <p:cNvSpPr>
            <a:spLocks noGrp="1"/>
          </p:cNvSpPr>
          <p:nvPr>
            <p:ph type="title"/>
          </p:nvPr>
        </p:nvSpPr>
        <p:spPr>
          <a:xfrm>
            <a:off x="838200" y="90223"/>
            <a:ext cx="10515600" cy="1307262"/>
          </a:xfrm>
        </p:spPr>
        <p:txBody>
          <a:bodyPr>
            <a:normAutofit/>
          </a:bodyPr>
          <a:lstStyle/>
          <a:p>
            <a:pPr algn="ctr"/>
            <a:r>
              <a:rPr lang="fr-FR" dirty="0">
                <a:solidFill>
                  <a:schemeClr val="tx2">
                    <a:lumMod val="90000"/>
                    <a:lumOff val="10000"/>
                  </a:schemeClr>
                </a:solidFill>
              </a:rPr>
              <a:t>Processus de développement </a:t>
            </a:r>
            <a:br>
              <a:rPr lang="fr-FR" dirty="0">
                <a:solidFill>
                  <a:schemeClr val="tx2">
                    <a:lumMod val="90000"/>
                    <a:lumOff val="10000"/>
                  </a:schemeClr>
                </a:solidFill>
              </a:rPr>
            </a:br>
            <a:r>
              <a:rPr lang="fr-FR" dirty="0">
                <a:solidFill>
                  <a:schemeClr val="tx2">
                    <a:lumMod val="90000"/>
                    <a:lumOff val="10000"/>
                  </a:schemeClr>
                </a:solidFill>
              </a:rPr>
              <a:t> V</a:t>
            </a:r>
          </a:p>
        </p:txBody>
      </p:sp>
      <p:sp>
        <p:nvSpPr>
          <p:cNvPr id="8" name="Rectangle 7">
            <a:extLst>
              <a:ext uri="{FF2B5EF4-FFF2-40B4-BE49-F238E27FC236}">
                <a16:creationId xmlns:a16="http://schemas.microsoft.com/office/drawing/2014/main" id="{B9909687-CA26-7EB7-4D1E-3EC72A098408}"/>
              </a:ext>
            </a:extLst>
          </p:cNvPr>
          <p:cNvSpPr/>
          <p:nvPr/>
        </p:nvSpPr>
        <p:spPr>
          <a:xfrm>
            <a:off x="2467896" y="1690688"/>
            <a:ext cx="2113936" cy="6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Analyse des besoins</a:t>
            </a:r>
          </a:p>
        </p:txBody>
      </p:sp>
      <p:sp>
        <p:nvSpPr>
          <p:cNvPr id="9" name="Rectangle 8">
            <a:extLst>
              <a:ext uri="{FF2B5EF4-FFF2-40B4-BE49-F238E27FC236}">
                <a16:creationId xmlns:a16="http://schemas.microsoft.com/office/drawing/2014/main" id="{0F9E7916-AB28-A1A3-2F31-44CE56810329}"/>
              </a:ext>
            </a:extLst>
          </p:cNvPr>
          <p:cNvSpPr/>
          <p:nvPr/>
        </p:nvSpPr>
        <p:spPr>
          <a:xfrm>
            <a:off x="2467896" y="2631124"/>
            <a:ext cx="2113936" cy="6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Spécification</a:t>
            </a:r>
          </a:p>
        </p:txBody>
      </p:sp>
      <p:sp>
        <p:nvSpPr>
          <p:cNvPr id="10" name="Rectangle 9">
            <a:extLst>
              <a:ext uri="{FF2B5EF4-FFF2-40B4-BE49-F238E27FC236}">
                <a16:creationId xmlns:a16="http://schemas.microsoft.com/office/drawing/2014/main" id="{4A451B04-ED49-EBB9-60F1-31BCC6C74051}"/>
              </a:ext>
            </a:extLst>
          </p:cNvPr>
          <p:cNvSpPr/>
          <p:nvPr/>
        </p:nvSpPr>
        <p:spPr>
          <a:xfrm>
            <a:off x="2467896" y="3655685"/>
            <a:ext cx="2113936" cy="6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Conception architecturale</a:t>
            </a:r>
          </a:p>
        </p:txBody>
      </p:sp>
      <p:sp>
        <p:nvSpPr>
          <p:cNvPr id="11" name="Rectangle 10">
            <a:extLst>
              <a:ext uri="{FF2B5EF4-FFF2-40B4-BE49-F238E27FC236}">
                <a16:creationId xmlns:a16="http://schemas.microsoft.com/office/drawing/2014/main" id="{7F8688E6-5763-8AF9-A121-8D14F8FA8FB9}"/>
              </a:ext>
            </a:extLst>
          </p:cNvPr>
          <p:cNvSpPr/>
          <p:nvPr/>
        </p:nvSpPr>
        <p:spPr>
          <a:xfrm>
            <a:off x="2467896" y="4753437"/>
            <a:ext cx="2113936" cy="6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Conception détaillée</a:t>
            </a:r>
          </a:p>
        </p:txBody>
      </p:sp>
      <p:sp>
        <p:nvSpPr>
          <p:cNvPr id="12" name="Rectangle : coins arrondis 11">
            <a:extLst>
              <a:ext uri="{FF2B5EF4-FFF2-40B4-BE49-F238E27FC236}">
                <a16:creationId xmlns:a16="http://schemas.microsoft.com/office/drawing/2014/main" id="{8F0FDC8E-F40C-3AF1-AE29-54ACC96450A7}"/>
              </a:ext>
            </a:extLst>
          </p:cNvPr>
          <p:cNvSpPr/>
          <p:nvPr/>
        </p:nvSpPr>
        <p:spPr>
          <a:xfrm>
            <a:off x="2302293" y="3584465"/>
            <a:ext cx="2418735" cy="1886102"/>
          </a:xfrm>
          <a:prstGeom prst="roundRect">
            <a:avLst/>
          </a:prstGeom>
          <a:solidFill>
            <a:schemeClr val="accent2">
              <a:alpha val="50000"/>
            </a:schemeClr>
          </a:solidFill>
          <a:ln w="38100">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3" name="Rectangle : coins arrondis 12">
            <a:extLst>
              <a:ext uri="{FF2B5EF4-FFF2-40B4-BE49-F238E27FC236}">
                <a16:creationId xmlns:a16="http://schemas.microsoft.com/office/drawing/2014/main" id="{1A7FDDEE-C067-62D6-74E8-94EBA29ADE29}"/>
              </a:ext>
            </a:extLst>
          </p:cNvPr>
          <p:cNvSpPr/>
          <p:nvPr/>
        </p:nvSpPr>
        <p:spPr>
          <a:xfrm>
            <a:off x="2305144" y="1502487"/>
            <a:ext cx="2418735" cy="1886102"/>
          </a:xfrm>
          <a:prstGeom prst="roundRect">
            <a:avLst/>
          </a:prstGeom>
          <a:solidFill>
            <a:schemeClr val="accent4">
              <a:alpha val="50000"/>
            </a:schemeClr>
          </a:solidFill>
          <a:ln w="28575">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A0E5076F-0159-E227-4D72-A8D339DCEF83}"/>
              </a:ext>
            </a:extLst>
          </p:cNvPr>
          <p:cNvSpPr txBox="1"/>
          <p:nvPr/>
        </p:nvSpPr>
        <p:spPr>
          <a:xfrm>
            <a:off x="1063243" y="1506022"/>
            <a:ext cx="1202573" cy="369332"/>
          </a:xfrm>
          <a:prstGeom prst="rect">
            <a:avLst/>
          </a:prstGeom>
          <a:noFill/>
        </p:spPr>
        <p:txBody>
          <a:bodyPr wrap="none" rtlCol="0">
            <a:spAutoFit/>
          </a:bodyPr>
          <a:lstStyle/>
          <a:p>
            <a:r>
              <a:rPr lang="fr-FR" b="1" dirty="0">
                <a:solidFill>
                  <a:schemeClr val="tx2">
                    <a:lumMod val="75000"/>
                    <a:lumOff val="25000"/>
                  </a:schemeClr>
                </a:solidFill>
                <a:latin typeface="Verdana" panose="020B0604030504040204" pitchFamily="34" charset="0"/>
                <a:ea typeface="Verdana" panose="020B0604030504040204" pitchFamily="34" charset="0"/>
                <a:cs typeface="Aldhabi" panose="020F0502020204030204" pitchFamily="2" charset="-78"/>
              </a:rPr>
              <a:t>Analyse</a:t>
            </a:r>
          </a:p>
        </p:txBody>
      </p:sp>
      <p:sp>
        <p:nvSpPr>
          <p:cNvPr id="15" name="ZoneTexte 14">
            <a:extLst>
              <a:ext uri="{FF2B5EF4-FFF2-40B4-BE49-F238E27FC236}">
                <a16:creationId xmlns:a16="http://schemas.microsoft.com/office/drawing/2014/main" id="{7F448491-13F7-5D81-589F-A25F107C329C}"/>
              </a:ext>
            </a:extLst>
          </p:cNvPr>
          <p:cNvSpPr txBox="1"/>
          <p:nvPr/>
        </p:nvSpPr>
        <p:spPr>
          <a:xfrm>
            <a:off x="990601" y="1881266"/>
            <a:ext cx="1477295" cy="523220"/>
          </a:xfrm>
          <a:prstGeom prst="rect">
            <a:avLst/>
          </a:prstGeom>
          <a:noFill/>
        </p:spPr>
        <p:txBody>
          <a:bodyPr wrap="square" rtlCol="0">
            <a:spAutoFit/>
          </a:bodyPr>
          <a:lstStyle/>
          <a:p>
            <a:r>
              <a:rPr lang="fr-FR" sz="1400" i="1" dirty="0">
                <a:solidFill>
                  <a:schemeClr val="tx2">
                    <a:lumMod val="90000"/>
                    <a:lumOff val="10000"/>
                  </a:schemeClr>
                </a:solidFill>
              </a:rPr>
              <a:t>« Que doit faire le système ? »</a:t>
            </a:r>
          </a:p>
        </p:txBody>
      </p:sp>
      <p:sp>
        <p:nvSpPr>
          <p:cNvPr id="16" name="ZoneTexte 15">
            <a:extLst>
              <a:ext uri="{FF2B5EF4-FFF2-40B4-BE49-F238E27FC236}">
                <a16:creationId xmlns:a16="http://schemas.microsoft.com/office/drawing/2014/main" id="{EA627646-8D7E-D0CA-F97A-A8878F31B7B9}"/>
              </a:ext>
            </a:extLst>
          </p:cNvPr>
          <p:cNvSpPr txBox="1"/>
          <p:nvPr/>
        </p:nvSpPr>
        <p:spPr>
          <a:xfrm>
            <a:off x="680111" y="3506259"/>
            <a:ext cx="1635384" cy="369332"/>
          </a:xfrm>
          <a:prstGeom prst="rect">
            <a:avLst/>
          </a:prstGeom>
          <a:noFill/>
        </p:spPr>
        <p:txBody>
          <a:bodyPr wrap="none" rtlCol="0">
            <a:spAutoFit/>
          </a:bodyPr>
          <a:lstStyle/>
          <a:p>
            <a:r>
              <a:rPr lang="fr-FR" b="1" dirty="0">
                <a:solidFill>
                  <a:schemeClr val="accent2">
                    <a:lumMod val="75000"/>
                  </a:schemeClr>
                </a:solidFill>
                <a:latin typeface="Verdana" panose="020B0604030504040204" pitchFamily="34" charset="0"/>
                <a:ea typeface="Verdana" panose="020B0604030504040204" pitchFamily="34" charset="0"/>
                <a:cs typeface="Aldhabi" panose="020F0502020204030204" pitchFamily="2" charset="-78"/>
              </a:rPr>
              <a:t>Conception</a:t>
            </a:r>
          </a:p>
        </p:txBody>
      </p:sp>
      <p:sp>
        <p:nvSpPr>
          <p:cNvPr id="17" name="ZoneTexte 16">
            <a:extLst>
              <a:ext uri="{FF2B5EF4-FFF2-40B4-BE49-F238E27FC236}">
                <a16:creationId xmlns:a16="http://schemas.microsoft.com/office/drawing/2014/main" id="{E78C731F-A0F1-3715-A473-C124161FED9C}"/>
              </a:ext>
            </a:extLst>
          </p:cNvPr>
          <p:cNvSpPr txBox="1"/>
          <p:nvPr/>
        </p:nvSpPr>
        <p:spPr>
          <a:xfrm>
            <a:off x="759155" y="3862730"/>
            <a:ext cx="1477295" cy="523220"/>
          </a:xfrm>
          <a:prstGeom prst="rect">
            <a:avLst/>
          </a:prstGeom>
          <a:noFill/>
        </p:spPr>
        <p:txBody>
          <a:bodyPr wrap="square" rtlCol="0">
            <a:spAutoFit/>
          </a:bodyPr>
          <a:lstStyle/>
          <a:p>
            <a:r>
              <a:rPr lang="fr-FR" sz="1400" i="1" dirty="0">
                <a:solidFill>
                  <a:schemeClr val="tx2">
                    <a:lumMod val="90000"/>
                    <a:lumOff val="10000"/>
                  </a:schemeClr>
                </a:solidFill>
              </a:rPr>
              <a:t>« Comment va-t-il le réaliser? »</a:t>
            </a:r>
          </a:p>
        </p:txBody>
      </p:sp>
      <p:sp>
        <p:nvSpPr>
          <p:cNvPr id="20" name="Rectangle 19">
            <a:extLst>
              <a:ext uri="{FF2B5EF4-FFF2-40B4-BE49-F238E27FC236}">
                <a16:creationId xmlns:a16="http://schemas.microsoft.com/office/drawing/2014/main" id="{7895C95D-877B-7001-60C6-3067F1D463DA}"/>
              </a:ext>
            </a:extLst>
          </p:cNvPr>
          <p:cNvSpPr/>
          <p:nvPr/>
        </p:nvSpPr>
        <p:spPr>
          <a:xfrm>
            <a:off x="7900217" y="1637025"/>
            <a:ext cx="2113936" cy="6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Tests d’acceptation</a:t>
            </a:r>
          </a:p>
        </p:txBody>
      </p:sp>
      <p:sp>
        <p:nvSpPr>
          <p:cNvPr id="21" name="Rectangle 20">
            <a:extLst>
              <a:ext uri="{FF2B5EF4-FFF2-40B4-BE49-F238E27FC236}">
                <a16:creationId xmlns:a16="http://schemas.microsoft.com/office/drawing/2014/main" id="{25560DC3-E069-83BE-D5A8-9C444E274492}"/>
              </a:ext>
            </a:extLst>
          </p:cNvPr>
          <p:cNvSpPr/>
          <p:nvPr/>
        </p:nvSpPr>
        <p:spPr>
          <a:xfrm>
            <a:off x="7900217" y="2577461"/>
            <a:ext cx="2113936" cy="6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Tests système</a:t>
            </a:r>
          </a:p>
        </p:txBody>
      </p:sp>
      <p:sp>
        <p:nvSpPr>
          <p:cNvPr id="22" name="Rectangle 21">
            <a:extLst>
              <a:ext uri="{FF2B5EF4-FFF2-40B4-BE49-F238E27FC236}">
                <a16:creationId xmlns:a16="http://schemas.microsoft.com/office/drawing/2014/main" id="{E3B62CF2-5BB2-30D1-274F-16D9858E8265}"/>
              </a:ext>
            </a:extLst>
          </p:cNvPr>
          <p:cNvSpPr/>
          <p:nvPr/>
        </p:nvSpPr>
        <p:spPr>
          <a:xfrm>
            <a:off x="7900217" y="3602022"/>
            <a:ext cx="2113936" cy="6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Tests d’intégration </a:t>
            </a:r>
          </a:p>
        </p:txBody>
      </p:sp>
      <p:sp>
        <p:nvSpPr>
          <p:cNvPr id="23" name="Rectangle 22">
            <a:extLst>
              <a:ext uri="{FF2B5EF4-FFF2-40B4-BE49-F238E27FC236}">
                <a16:creationId xmlns:a16="http://schemas.microsoft.com/office/drawing/2014/main" id="{8B52957A-C652-3AC7-EEED-932868218EDC}"/>
              </a:ext>
            </a:extLst>
          </p:cNvPr>
          <p:cNvSpPr/>
          <p:nvPr/>
        </p:nvSpPr>
        <p:spPr>
          <a:xfrm>
            <a:off x="7900217" y="4699774"/>
            <a:ext cx="2113936" cy="6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Tests unitaires</a:t>
            </a:r>
          </a:p>
        </p:txBody>
      </p:sp>
      <p:sp>
        <p:nvSpPr>
          <p:cNvPr id="24" name="Rectangle : coins arrondis 23">
            <a:extLst>
              <a:ext uri="{FF2B5EF4-FFF2-40B4-BE49-F238E27FC236}">
                <a16:creationId xmlns:a16="http://schemas.microsoft.com/office/drawing/2014/main" id="{B302F3DA-D219-FB34-6DE3-394E0603E063}"/>
              </a:ext>
            </a:extLst>
          </p:cNvPr>
          <p:cNvSpPr/>
          <p:nvPr/>
        </p:nvSpPr>
        <p:spPr>
          <a:xfrm>
            <a:off x="7747817" y="1502487"/>
            <a:ext cx="2418735" cy="3966515"/>
          </a:xfrm>
          <a:prstGeom prst="roundRect">
            <a:avLst/>
          </a:prstGeom>
          <a:solidFill>
            <a:schemeClr val="accent6">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0BEA7AE0-36F9-2148-2C3F-94D295B98FDE}"/>
              </a:ext>
            </a:extLst>
          </p:cNvPr>
          <p:cNvSpPr txBox="1"/>
          <p:nvPr/>
        </p:nvSpPr>
        <p:spPr>
          <a:xfrm>
            <a:off x="10301196" y="2135065"/>
            <a:ext cx="2028456" cy="923330"/>
          </a:xfrm>
          <a:prstGeom prst="rect">
            <a:avLst/>
          </a:prstGeom>
          <a:noFill/>
        </p:spPr>
        <p:txBody>
          <a:bodyPr wrap="square" rtlCol="0">
            <a:spAutoFit/>
          </a:bodyPr>
          <a:lstStyle/>
          <a:p>
            <a:pPr algn="ctr"/>
            <a:r>
              <a:rPr lang="fr-FR" b="1" dirty="0">
                <a:solidFill>
                  <a:schemeClr val="tx2">
                    <a:lumMod val="75000"/>
                    <a:lumOff val="25000"/>
                  </a:schemeClr>
                </a:solidFill>
                <a:latin typeface="Verdana" panose="020B0604030504040204" pitchFamily="34" charset="0"/>
                <a:ea typeface="Verdana" panose="020B0604030504040204" pitchFamily="34" charset="0"/>
                <a:cs typeface="Aldhabi" panose="020F0502020204030204" pitchFamily="2" charset="-78"/>
              </a:rPr>
              <a:t>Validation </a:t>
            </a:r>
          </a:p>
          <a:p>
            <a:pPr algn="ctr"/>
            <a:r>
              <a:rPr lang="fr-FR" b="1" dirty="0">
                <a:solidFill>
                  <a:schemeClr val="tx2">
                    <a:lumMod val="75000"/>
                    <a:lumOff val="25000"/>
                  </a:schemeClr>
                </a:solidFill>
                <a:latin typeface="Verdana" panose="020B0604030504040204" pitchFamily="34" charset="0"/>
                <a:ea typeface="Verdana" panose="020B0604030504040204" pitchFamily="34" charset="0"/>
                <a:cs typeface="Aldhabi" panose="020F0502020204030204" pitchFamily="2" charset="-78"/>
              </a:rPr>
              <a:t> et vérification</a:t>
            </a:r>
          </a:p>
        </p:txBody>
      </p:sp>
      <p:sp>
        <p:nvSpPr>
          <p:cNvPr id="26" name="ZoneTexte 25">
            <a:extLst>
              <a:ext uri="{FF2B5EF4-FFF2-40B4-BE49-F238E27FC236}">
                <a16:creationId xmlns:a16="http://schemas.microsoft.com/office/drawing/2014/main" id="{11EA60B5-2594-6C9A-15BB-03A4DAF789CB}"/>
              </a:ext>
            </a:extLst>
          </p:cNvPr>
          <p:cNvSpPr txBox="1"/>
          <p:nvPr/>
        </p:nvSpPr>
        <p:spPr>
          <a:xfrm>
            <a:off x="10562304" y="3058395"/>
            <a:ext cx="1629696" cy="523220"/>
          </a:xfrm>
          <a:prstGeom prst="rect">
            <a:avLst/>
          </a:prstGeom>
          <a:noFill/>
        </p:spPr>
        <p:txBody>
          <a:bodyPr wrap="square" rtlCol="0">
            <a:spAutoFit/>
          </a:bodyPr>
          <a:lstStyle/>
          <a:p>
            <a:r>
              <a:rPr lang="fr-FR" sz="1400" i="1" dirty="0">
                <a:solidFill>
                  <a:schemeClr val="tx2">
                    <a:lumMod val="90000"/>
                    <a:lumOff val="10000"/>
                  </a:schemeClr>
                </a:solidFill>
              </a:rPr>
              <a:t>« Est- il conforme au besoin ? »</a:t>
            </a:r>
          </a:p>
        </p:txBody>
      </p:sp>
      <p:cxnSp>
        <p:nvCxnSpPr>
          <p:cNvPr id="28" name="Connecteur droit avec flèche 27">
            <a:extLst>
              <a:ext uri="{FF2B5EF4-FFF2-40B4-BE49-F238E27FC236}">
                <a16:creationId xmlns:a16="http://schemas.microsoft.com/office/drawing/2014/main" id="{98E50160-B2FF-CBBC-DFFA-B627712BD7E7}"/>
              </a:ext>
            </a:extLst>
          </p:cNvPr>
          <p:cNvCxnSpPr/>
          <p:nvPr/>
        </p:nvCxnSpPr>
        <p:spPr>
          <a:xfrm>
            <a:off x="3441290" y="2339616"/>
            <a:ext cx="0" cy="291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eur droit avec flèche 28">
            <a:extLst>
              <a:ext uri="{FF2B5EF4-FFF2-40B4-BE49-F238E27FC236}">
                <a16:creationId xmlns:a16="http://schemas.microsoft.com/office/drawing/2014/main" id="{83168248-D1AB-C664-7A43-FCDBE9696CC8}"/>
              </a:ext>
            </a:extLst>
          </p:cNvPr>
          <p:cNvCxnSpPr/>
          <p:nvPr/>
        </p:nvCxnSpPr>
        <p:spPr>
          <a:xfrm>
            <a:off x="3441290" y="3343565"/>
            <a:ext cx="0" cy="291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eur droit avec flèche 29">
            <a:extLst>
              <a:ext uri="{FF2B5EF4-FFF2-40B4-BE49-F238E27FC236}">
                <a16:creationId xmlns:a16="http://schemas.microsoft.com/office/drawing/2014/main" id="{16866EA1-9FE8-7A0E-B989-7172ED9FC84D}"/>
              </a:ext>
            </a:extLst>
          </p:cNvPr>
          <p:cNvCxnSpPr/>
          <p:nvPr/>
        </p:nvCxnSpPr>
        <p:spPr>
          <a:xfrm>
            <a:off x="3441290" y="4385950"/>
            <a:ext cx="0" cy="291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eur droit avec flèche 30">
            <a:extLst>
              <a:ext uri="{FF2B5EF4-FFF2-40B4-BE49-F238E27FC236}">
                <a16:creationId xmlns:a16="http://schemas.microsoft.com/office/drawing/2014/main" id="{48056F63-B95B-5C70-A325-B62660EDE048}"/>
              </a:ext>
            </a:extLst>
          </p:cNvPr>
          <p:cNvCxnSpPr>
            <a:cxnSpLocks/>
          </p:cNvCxnSpPr>
          <p:nvPr/>
        </p:nvCxnSpPr>
        <p:spPr>
          <a:xfrm flipV="1">
            <a:off x="8942438" y="4304613"/>
            <a:ext cx="0" cy="296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43BED8EC-3EF5-528E-C1BC-CA3515BB3045}"/>
              </a:ext>
            </a:extLst>
          </p:cNvPr>
          <p:cNvCxnSpPr>
            <a:cxnSpLocks/>
          </p:cNvCxnSpPr>
          <p:nvPr/>
        </p:nvCxnSpPr>
        <p:spPr>
          <a:xfrm flipV="1">
            <a:off x="8942438" y="3270764"/>
            <a:ext cx="0" cy="2663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eur droit avec flèche 34">
            <a:extLst>
              <a:ext uri="{FF2B5EF4-FFF2-40B4-BE49-F238E27FC236}">
                <a16:creationId xmlns:a16="http://schemas.microsoft.com/office/drawing/2014/main" id="{29B8F48E-4AEA-D0CC-ADF8-7802FC18DDA4}"/>
              </a:ext>
            </a:extLst>
          </p:cNvPr>
          <p:cNvCxnSpPr>
            <a:cxnSpLocks/>
          </p:cNvCxnSpPr>
          <p:nvPr/>
        </p:nvCxnSpPr>
        <p:spPr>
          <a:xfrm flipV="1">
            <a:off x="8942438" y="2262715"/>
            <a:ext cx="0" cy="2835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BE7BCAB-8149-DC06-C30C-73E23444F5CE}"/>
              </a:ext>
            </a:extLst>
          </p:cNvPr>
          <p:cNvSpPr/>
          <p:nvPr/>
        </p:nvSpPr>
        <p:spPr>
          <a:xfrm>
            <a:off x="5136568" y="5518117"/>
            <a:ext cx="2113936" cy="6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Programmation</a:t>
            </a:r>
          </a:p>
        </p:txBody>
      </p:sp>
      <p:cxnSp>
        <p:nvCxnSpPr>
          <p:cNvPr id="38" name="Connecteur droit avec flèche 37">
            <a:extLst>
              <a:ext uri="{FF2B5EF4-FFF2-40B4-BE49-F238E27FC236}">
                <a16:creationId xmlns:a16="http://schemas.microsoft.com/office/drawing/2014/main" id="{DBC927E1-BC5E-B91A-3DB6-09D1B07E2153}"/>
              </a:ext>
            </a:extLst>
          </p:cNvPr>
          <p:cNvCxnSpPr>
            <a:cxnSpLocks/>
            <a:endCxn id="37" idx="1"/>
          </p:cNvCxnSpPr>
          <p:nvPr/>
        </p:nvCxnSpPr>
        <p:spPr>
          <a:xfrm>
            <a:off x="4440073" y="5491179"/>
            <a:ext cx="696495" cy="351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cteur droit avec flèche 39">
            <a:extLst>
              <a:ext uri="{FF2B5EF4-FFF2-40B4-BE49-F238E27FC236}">
                <a16:creationId xmlns:a16="http://schemas.microsoft.com/office/drawing/2014/main" id="{678F0BB1-EDFE-C66B-0B62-B1107FC88FBE}"/>
              </a:ext>
            </a:extLst>
          </p:cNvPr>
          <p:cNvCxnSpPr>
            <a:cxnSpLocks/>
          </p:cNvCxnSpPr>
          <p:nvPr/>
        </p:nvCxnSpPr>
        <p:spPr>
          <a:xfrm flipV="1">
            <a:off x="7250504" y="5402365"/>
            <a:ext cx="594849" cy="430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1980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47344" y="-281051"/>
            <a:ext cx="10515600" cy="1325563"/>
          </a:xfrm>
        </p:spPr>
        <p:txBody>
          <a:bodyPr vert="horz" lIns="91440" tIns="45720" rIns="91440" bIns="45720" rtlCol="0" anchor="ctr">
            <a:normAutofit/>
          </a:bodyPr>
          <a:lstStyle/>
          <a:p>
            <a:pPr algn="ctr"/>
            <a:r>
              <a:rPr lang="fr-FR" b="1">
                <a:solidFill>
                  <a:schemeClr val="tx2">
                    <a:lumMod val="90000"/>
                    <a:lumOff val="10000"/>
                  </a:schemeClr>
                </a:solidFill>
              </a:rPr>
              <a:t>M</a:t>
            </a:r>
            <a:r>
              <a:rPr lang="fr-FR">
                <a:solidFill>
                  <a:schemeClr val="tx2">
                    <a:lumMod val="90000"/>
                    <a:lumOff val="10000"/>
                  </a:schemeClr>
                </a:solidFill>
              </a:rPr>
              <a:t>odèle </a:t>
            </a:r>
            <a:r>
              <a:rPr lang="fr-FR" b="1">
                <a:solidFill>
                  <a:schemeClr val="tx2">
                    <a:lumMod val="90000"/>
                    <a:lumOff val="10000"/>
                  </a:schemeClr>
                </a:solidFill>
              </a:rPr>
              <a:t>C</a:t>
            </a:r>
            <a:r>
              <a:rPr lang="fr-FR">
                <a:solidFill>
                  <a:schemeClr val="tx2">
                    <a:lumMod val="90000"/>
                    <a:lumOff val="10000"/>
                  </a:schemeClr>
                </a:solidFill>
              </a:rPr>
              <a:t>onceptuel des </a:t>
            </a:r>
            <a:r>
              <a:rPr lang="fr-FR" b="1">
                <a:solidFill>
                  <a:schemeClr val="tx2">
                    <a:lumMod val="90000"/>
                    <a:lumOff val="10000"/>
                  </a:schemeClr>
                </a:solidFill>
              </a:rPr>
              <a:t>D</a:t>
            </a:r>
            <a:r>
              <a:rPr lang="fr-FR">
                <a:solidFill>
                  <a:schemeClr val="tx2">
                    <a:lumMod val="90000"/>
                    <a:lumOff val="10000"/>
                  </a:schemeClr>
                </a:solidFill>
              </a:rPr>
              <a:t>onnées (MCD)</a:t>
            </a:r>
            <a:endParaRPr lang="fr-FR" dirty="0">
              <a:solidFill>
                <a:schemeClr val="tx2">
                  <a:lumMod val="90000"/>
                  <a:lumOff val="10000"/>
                </a:schemeClr>
              </a:solidFill>
            </a:endParaRP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47344" y="1044512"/>
            <a:ext cx="10515600" cy="4904359"/>
          </a:xfrm>
        </p:spPr>
        <p:txBody>
          <a:bodyPr>
            <a:normAutofit fontScale="85000" lnSpcReduction="20000"/>
          </a:bodyPr>
          <a:lstStyle/>
          <a:p>
            <a:pPr marL="0" indent="0">
              <a:buNone/>
            </a:pPr>
            <a:r>
              <a:rPr lang="fr-FR" u="sng" dirty="0"/>
              <a:t>Cardinalités</a:t>
            </a:r>
            <a:r>
              <a:rPr lang="fr-FR" dirty="0"/>
              <a:t>: </a:t>
            </a:r>
          </a:p>
          <a:p>
            <a:pPr marL="0" indent="0">
              <a:buNone/>
            </a:pPr>
            <a:r>
              <a:rPr lang="fr-FR" dirty="0"/>
              <a:t>Á partir de ces valeurs minimum et maximum possibles, il existe quatre types de cardinalité : </a:t>
            </a:r>
          </a:p>
          <a:p>
            <a:pPr marL="0" indent="0">
              <a:buNone/>
            </a:pPr>
            <a:r>
              <a:rPr lang="fr-FR" dirty="0"/>
              <a:t>(minimum, maximum)</a:t>
            </a:r>
          </a:p>
          <a:p>
            <a:pPr marL="0" indent="0">
              <a:buNone/>
            </a:pPr>
            <a:r>
              <a:rPr lang="fr-FR" dirty="0"/>
              <a:t>•    </a:t>
            </a:r>
            <a:r>
              <a:rPr lang="fr-FR" b="1" dirty="0"/>
              <a:t>(0,1) </a:t>
            </a:r>
            <a:r>
              <a:rPr lang="fr-FR" dirty="0"/>
              <a:t>: une occurrence de l'objet est liée 0 au minimum et une fois au maximum. </a:t>
            </a:r>
          </a:p>
          <a:p>
            <a:pPr marL="0" indent="0">
              <a:buNone/>
            </a:pPr>
            <a:endParaRPr lang="fr-FR" dirty="0"/>
          </a:p>
          <a:p>
            <a:pPr marL="0" indent="0">
              <a:buNone/>
            </a:pPr>
            <a:r>
              <a:rPr lang="fr-FR" dirty="0"/>
              <a:t>•    </a:t>
            </a:r>
            <a:r>
              <a:rPr lang="fr-FR" b="1" dirty="0"/>
              <a:t>(1,1) </a:t>
            </a:r>
            <a:r>
              <a:rPr lang="fr-FR" dirty="0"/>
              <a:t>: une occurrence de l'objet peut être liée une et une seule fois à l'association. </a:t>
            </a:r>
          </a:p>
          <a:p>
            <a:pPr marL="0" indent="0">
              <a:buNone/>
            </a:pPr>
            <a:endParaRPr lang="fr-FR" dirty="0"/>
          </a:p>
          <a:p>
            <a:pPr marL="0" indent="0">
              <a:buNone/>
            </a:pPr>
            <a:r>
              <a:rPr lang="fr-FR" dirty="0"/>
              <a:t>•    </a:t>
            </a:r>
            <a:r>
              <a:rPr lang="fr-FR" b="1" dirty="0"/>
              <a:t>(1,n) </a:t>
            </a:r>
            <a:r>
              <a:rPr lang="fr-FR" dirty="0"/>
              <a:t>: une occurrence de l'objet est toujours liée au moins une fois à l'association. </a:t>
            </a:r>
          </a:p>
          <a:p>
            <a:pPr marL="0" indent="0">
              <a:buNone/>
            </a:pPr>
            <a:endParaRPr lang="fr-FR" dirty="0"/>
          </a:p>
          <a:p>
            <a:pPr marL="0" indent="0">
              <a:buNone/>
            </a:pPr>
            <a:r>
              <a:rPr lang="fr-FR" dirty="0"/>
              <a:t>•    </a:t>
            </a:r>
            <a:r>
              <a:rPr lang="fr-FR" b="1" dirty="0"/>
              <a:t>(0,n) </a:t>
            </a:r>
            <a:r>
              <a:rPr lang="fr-FR" dirty="0"/>
              <a:t>:une occurrence peut être liée 0 ou n fois. </a:t>
            </a:r>
          </a:p>
        </p:txBody>
      </p:sp>
    </p:spTree>
    <p:extLst>
      <p:ext uri="{BB962C8B-B14F-4D97-AF65-F5344CB8AC3E}">
        <p14:creationId xmlns:p14="http://schemas.microsoft.com/office/powerpoint/2010/main" val="390369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47344" y="-281051"/>
            <a:ext cx="10515600" cy="1325563"/>
          </a:xfrm>
        </p:spPr>
        <p:txBody>
          <a:bodyPr vert="horz" lIns="91440" tIns="45720" rIns="91440" bIns="45720" rtlCol="0" anchor="ctr">
            <a:normAutofit/>
          </a:bodyPr>
          <a:lstStyle/>
          <a:p>
            <a:pPr algn="ctr"/>
            <a:r>
              <a:rPr lang="fr-FR" b="1" dirty="0">
                <a:solidFill>
                  <a:schemeClr val="tx2">
                    <a:lumMod val="90000"/>
                    <a:lumOff val="10000"/>
                  </a:schemeClr>
                </a:solidFill>
              </a:rPr>
              <a:t>M</a:t>
            </a:r>
            <a:r>
              <a:rPr lang="fr-FR" dirty="0">
                <a:solidFill>
                  <a:schemeClr val="tx2">
                    <a:lumMod val="90000"/>
                    <a:lumOff val="10000"/>
                  </a:schemeClr>
                </a:solidFill>
              </a:rPr>
              <a:t>odèle </a:t>
            </a:r>
            <a:r>
              <a:rPr lang="fr-FR" b="1" dirty="0">
                <a:solidFill>
                  <a:schemeClr val="tx2">
                    <a:lumMod val="90000"/>
                    <a:lumOff val="10000"/>
                  </a:schemeClr>
                </a:solidFill>
              </a:rPr>
              <a:t>C</a:t>
            </a:r>
            <a:r>
              <a:rPr lang="fr-FR" dirty="0">
                <a:solidFill>
                  <a:schemeClr val="tx2">
                    <a:lumMod val="90000"/>
                    <a:lumOff val="10000"/>
                  </a:schemeClr>
                </a:solidFill>
              </a:rPr>
              <a:t>onceptuel des </a:t>
            </a:r>
            <a:r>
              <a:rPr lang="fr-FR" b="1" dirty="0">
                <a:solidFill>
                  <a:schemeClr val="tx2">
                    <a:lumMod val="90000"/>
                    <a:lumOff val="10000"/>
                  </a:schemeClr>
                </a:solidFill>
              </a:rPr>
              <a:t>D</a:t>
            </a:r>
            <a:r>
              <a:rPr lang="fr-FR" dirty="0">
                <a:solidFill>
                  <a:schemeClr val="tx2">
                    <a:lumMod val="90000"/>
                    <a:lumOff val="10000"/>
                  </a:schemeClr>
                </a:solidFill>
              </a:rPr>
              <a:t>onnées (MCD)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47344" y="764096"/>
            <a:ext cx="10515600" cy="5813488"/>
          </a:xfrm>
        </p:spPr>
        <p:txBody>
          <a:bodyPr>
            <a:normAutofit lnSpcReduction="10000"/>
          </a:bodyPr>
          <a:lstStyle/>
          <a:p>
            <a:pPr marL="0" indent="0">
              <a:buNone/>
            </a:pPr>
            <a:r>
              <a:rPr lang="fr-FR" u="sng" dirty="0"/>
              <a:t>Remarques</a:t>
            </a:r>
          </a:p>
          <a:p>
            <a:r>
              <a:rPr lang="fr-FR" dirty="0"/>
              <a:t>Souvent, pour un même ensemble de règles de gestion, </a:t>
            </a:r>
            <a:r>
              <a:rPr lang="fr-FR" b="1" dirty="0"/>
              <a:t>plusieurs solutions </a:t>
            </a:r>
            <a:r>
              <a:rPr lang="fr-FR" dirty="0"/>
              <a:t>sont possibles au niveau conceptuel. </a:t>
            </a:r>
          </a:p>
          <a:p>
            <a:endParaRPr lang="fr-FR" dirty="0"/>
          </a:p>
          <a:p>
            <a:r>
              <a:rPr lang="fr-FR" dirty="0"/>
              <a:t>Pour que le MCD soit sémantiquement valide, </a:t>
            </a:r>
            <a:r>
              <a:rPr lang="fr-FR" b="1" dirty="0"/>
              <a:t>toute entité </a:t>
            </a:r>
            <a:r>
              <a:rPr lang="fr-FR" dirty="0"/>
              <a:t>doit être reliée à au moins une </a:t>
            </a:r>
            <a:r>
              <a:rPr lang="fr-FR" b="1" dirty="0"/>
              <a:t>association</a:t>
            </a:r>
            <a:r>
              <a:rPr lang="fr-FR" dirty="0"/>
              <a:t>.</a:t>
            </a:r>
          </a:p>
          <a:p>
            <a:endParaRPr lang="fr-FR" dirty="0"/>
          </a:p>
          <a:p>
            <a:r>
              <a:rPr lang="fr-FR" dirty="0"/>
              <a:t>Les entités et les propriétés peuvent être </a:t>
            </a:r>
            <a:r>
              <a:rPr lang="fr-FR" b="1" dirty="0"/>
              <a:t>historisées</a:t>
            </a:r>
            <a:r>
              <a:rPr lang="fr-FR" dirty="0"/>
              <a:t>. Dans ce cas on met un (H) à la fin du nom de l'entité ou de la propriété que l'on souhaite historiser </a:t>
            </a:r>
          </a:p>
          <a:p>
            <a:endParaRPr lang="fr-FR" dirty="0"/>
          </a:p>
          <a:p>
            <a:r>
              <a:rPr lang="fr-FR" dirty="0"/>
              <a:t>Il existe des </a:t>
            </a:r>
            <a:r>
              <a:rPr lang="fr-FR" b="1" dirty="0"/>
              <a:t>outils</a:t>
            </a:r>
            <a:r>
              <a:rPr lang="fr-FR" dirty="0"/>
              <a:t> de modélisation payants et d'autres gratuits pour MERISE (</a:t>
            </a:r>
            <a:r>
              <a:rPr lang="fr-FR" dirty="0" err="1"/>
              <a:t>powerAMC</a:t>
            </a:r>
            <a:r>
              <a:rPr lang="fr-FR" dirty="0"/>
              <a:t>, </a:t>
            </a:r>
            <a:r>
              <a:rPr lang="fr-FR" dirty="0" err="1"/>
              <a:t>OpenModelSphere</a:t>
            </a:r>
            <a:r>
              <a:rPr lang="fr-FR" dirty="0"/>
              <a:t>, </a:t>
            </a:r>
            <a:r>
              <a:rPr lang="fr-FR" dirty="0" err="1"/>
              <a:t>AnalyseSI</a:t>
            </a:r>
            <a:r>
              <a:rPr lang="fr-FR" dirty="0"/>
              <a:t>, </a:t>
            </a:r>
            <a:r>
              <a:rPr lang="fr-FR" dirty="0" err="1"/>
              <a:t>JMerise</a:t>
            </a:r>
            <a:r>
              <a:rPr lang="fr-FR" dirty="0"/>
              <a:t>, etc.).</a:t>
            </a:r>
          </a:p>
          <a:p>
            <a:pPr marL="0" indent="0">
              <a:buNone/>
            </a:pPr>
            <a:endParaRPr lang="fr-FR" dirty="0"/>
          </a:p>
        </p:txBody>
      </p:sp>
    </p:spTree>
    <p:extLst>
      <p:ext uri="{BB962C8B-B14F-4D97-AF65-F5344CB8AC3E}">
        <p14:creationId xmlns:p14="http://schemas.microsoft.com/office/powerpoint/2010/main" val="3627393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6931A-F91F-0384-0035-24AF822654DC}"/>
              </a:ext>
            </a:extLst>
          </p:cNvPr>
          <p:cNvSpPr>
            <a:spLocks noGrp="1"/>
          </p:cNvSpPr>
          <p:nvPr>
            <p:ph type="title"/>
          </p:nvPr>
        </p:nvSpPr>
        <p:spPr>
          <a:xfrm>
            <a:off x="838200"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Exercice</a:t>
            </a:r>
          </a:p>
        </p:txBody>
      </p:sp>
      <p:sp>
        <p:nvSpPr>
          <p:cNvPr id="3" name="Espace réservé du contenu 2">
            <a:extLst>
              <a:ext uri="{FF2B5EF4-FFF2-40B4-BE49-F238E27FC236}">
                <a16:creationId xmlns:a16="http://schemas.microsoft.com/office/drawing/2014/main" id="{70DAE950-2F01-1485-414F-3D2BBD6DB445}"/>
              </a:ext>
            </a:extLst>
          </p:cNvPr>
          <p:cNvSpPr>
            <a:spLocks noGrp="1"/>
          </p:cNvSpPr>
          <p:nvPr>
            <p:ph idx="1"/>
          </p:nvPr>
        </p:nvSpPr>
        <p:spPr>
          <a:xfrm>
            <a:off x="838200" y="1061424"/>
            <a:ext cx="10515600" cy="5115539"/>
          </a:xfrm>
        </p:spPr>
        <p:txBody>
          <a:bodyPr>
            <a:normAutofit/>
          </a:bodyPr>
          <a:lstStyle/>
          <a:p>
            <a:pPr marL="0" indent="0">
              <a:buNone/>
            </a:pPr>
            <a:r>
              <a:rPr lang="fr-FR" dirty="0"/>
              <a:t>                            </a:t>
            </a:r>
            <a:br>
              <a:rPr lang="fr-FR" dirty="0"/>
            </a:br>
            <a:endParaRPr lang="fr-FR" dirty="0"/>
          </a:p>
        </p:txBody>
      </p:sp>
      <p:sp>
        <p:nvSpPr>
          <p:cNvPr id="7" name="ZoneTexte 6">
            <a:extLst>
              <a:ext uri="{FF2B5EF4-FFF2-40B4-BE49-F238E27FC236}">
                <a16:creationId xmlns:a16="http://schemas.microsoft.com/office/drawing/2014/main" id="{4B1CD059-DDBA-E15E-FEAC-CE5A92A8D5CA}"/>
              </a:ext>
            </a:extLst>
          </p:cNvPr>
          <p:cNvSpPr txBox="1"/>
          <p:nvPr/>
        </p:nvSpPr>
        <p:spPr>
          <a:xfrm>
            <a:off x="3047071" y="1171527"/>
            <a:ext cx="6094140" cy="4247317"/>
          </a:xfrm>
          <a:prstGeom prst="rect">
            <a:avLst/>
          </a:prstGeom>
          <a:noFill/>
        </p:spPr>
        <p:txBody>
          <a:bodyPr wrap="square">
            <a:spAutoFit/>
          </a:bodyPr>
          <a:lstStyle/>
          <a:p>
            <a:r>
              <a:rPr lang="fr-FR" u="sng" dirty="0"/>
              <a:t>Contexte</a:t>
            </a:r>
          </a:p>
          <a:p>
            <a:r>
              <a:rPr lang="fr-FR" dirty="0"/>
              <a:t>Nous voulons modéliser un système pour gérer les cours, les étudiants et les enseignants dans une école. Les éléments suivants sont requis :</a:t>
            </a:r>
          </a:p>
          <a:p>
            <a:endParaRPr lang="fr-FR" dirty="0"/>
          </a:p>
          <a:p>
            <a:r>
              <a:rPr lang="fr-FR" b="1" dirty="0"/>
              <a:t>Cours</a:t>
            </a:r>
            <a:r>
              <a:rPr lang="fr-FR" dirty="0"/>
              <a:t> : Chaque cours a un identifiant unique, un nom et une description.</a:t>
            </a:r>
          </a:p>
          <a:p>
            <a:r>
              <a:rPr lang="fr-FR" b="1" dirty="0"/>
              <a:t>Étudiants</a:t>
            </a:r>
            <a:r>
              <a:rPr lang="fr-FR" dirty="0"/>
              <a:t> : Chaque étudiant a un identifiant unique, un nom, une adresse, et une date de naissance.</a:t>
            </a:r>
          </a:p>
          <a:p>
            <a:r>
              <a:rPr lang="fr-FR" b="1" dirty="0"/>
              <a:t>Enseignants</a:t>
            </a:r>
            <a:r>
              <a:rPr lang="fr-FR" dirty="0"/>
              <a:t> : Chaque enseignant a un identifiant unique, un nom, une adresse, et une spécialité.</a:t>
            </a:r>
          </a:p>
          <a:p>
            <a:r>
              <a:rPr lang="fr-FR" b="1" dirty="0"/>
              <a:t>Inscriptions</a:t>
            </a:r>
            <a:r>
              <a:rPr lang="fr-FR" dirty="0"/>
              <a:t> : Les étudiants peuvent s'inscrire à plusieurs cours.</a:t>
            </a:r>
          </a:p>
          <a:p>
            <a:r>
              <a:rPr lang="fr-FR" b="1" dirty="0"/>
              <a:t>Enseignement</a:t>
            </a:r>
            <a:r>
              <a:rPr lang="fr-FR" dirty="0"/>
              <a:t> : Les enseignants peuvent enseigner plusieurs cours.</a:t>
            </a:r>
          </a:p>
        </p:txBody>
      </p:sp>
    </p:spTree>
    <p:extLst>
      <p:ext uri="{BB962C8B-B14F-4D97-AF65-F5344CB8AC3E}">
        <p14:creationId xmlns:p14="http://schemas.microsoft.com/office/powerpoint/2010/main" val="3943980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6931A-F91F-0384-0035-24AF822654DC}"/>
              </a:ext>
            </a:extLst>
          </p:cNvPr>
          <p:cNvSpPr>
            <a:spLocks noGrp="1"/>
          </p:cNvSpPr>
          <p:nvPr>
            <p:ph type="title"/>
          </p:nvPr>
        </p:nvSpPr>
        <p:spPr>
          <a:xfrm>
            <a:off x="838200"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Solution</a:t>
            </a:r>
          </a:p>
        </p:txBody>
      </p:sp>
      <p:sp>
        <p:nvSpPr>
          <p:cNvPr id="3" name="Espace réservé du contenu 2">
            <a:extLst>
              <a:ext uri="{FF2B5EF4-FFF2-40B4-BE49-F238E27FC236}">
                <a16:creationId xmlns:a16="http://schemas.microsoft.com/office/drawing/2014/main" id="{70DAE950-2F01-1485-414F-3D2BBD6DB445}"/>
              </a:ext>
            </a:extLst>
          </p:cNvPr>
          <p:cNvSpPr>
            <a:spLocks noGrp="1"/>
          </p:cNvSpPr>
          <p:nvPr>
            <p:ph idx="1"/>
          </p:nvPr>
        </p:nvSpPr>
        <p:spPr>
          <a:xfrm>
            <a:off x="838200" y="1061424"/>
            <a:ext cx="10515600" cy="5115539"/>
          </a:xfrm>
        </p:spPr>
        <p:txBody>
          <a:bodyPr>
            <a:normAutofit/>
          </a:bodyPr>
          <a:lstStyle/>
          <a:p>
            <a:pPr marL="0" indent="0">
              <a:buNone/>
            </a:pPr>
            <a:r>
              <a:rPr lang="fr-FR" dirty="0"/>
              <a:t>                            </a:t>
            </a:r>
            <a:br>
              <a:rPr lang="fr-FR" dirty="0"/>
            </a:br>
            <a:endParaRPr lang="fr-FR" dirty="0"/>
          </a:p>
        </p:txBody>
      </p:sp>
    </p:spTree>
    <p:extLst>
      <p:ext uri="{BB962C8B-B14F-4D97-AF65-F5344CB8AC3E}">
        <p14:creationId xmlns:p14="http://schemas.microsoft.com/office/powerpoint/2010/main" val="172500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935736" y="-32981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Modèle Logique des Données (MLD)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935736" y="862456"/>
            <a:ext cx="10515600" cy="5489575"/>
          </a:xfrm>
        </p:spPr>
        <p:txBody>
          <a:bodyPr/>
          <a:lstStyle/>
          <a:p>
            <a:pPr marL="0" indent="0">
              <a:buNone/>
            </a:pPr>
            <a:r>
              <a:rPr lang="fr-FR" u="sng" dirty="0"/>
              <a:t>Les relations : </a:t>
            </a:r>
          </a:p>
          <a:p>
            <a:pPr marL="0" indent="0">
              <a:buNone/>
            </a:pPr>
            <a:endParaRPr lang="fr-FR" u="sng" dirty="0"/>
          </a:p>
          <a:p>
            <a:pPr marL="0" indent="0">
              <a:buNone/>
            </a:pPr>
            <a:r>
              <a:rPr lang="fr-FR" dirty="0"/>
              <a:t>Le </a:t>
            </a:r>
            <a:r>
              <a:rPr lang="fr-FR" b="1" dirty="0"/>
              <a:t>MLD</a:t>
            </a:r>
            <a:r>
              <a:rPr lang="fr-FR" dirty="0"/>
              <a:t> est composé uniquement des </a:t>
            </a:r>
            <a:r>
              <a:rPr lang="fr-FR" b="1" dirty="0"/>
              <a:t>relations</a:t>
            </a:r>
            <a:r>
              <a:rPr lang="fr-FR" dirty="0"/>
              <a:t>. </a:t>
            </a:r>
          </a:p>
          <a:p>
            <a:pPr marL="0" indent="0">
              <a:buNone/>
            </a:pPr>
            <a:r>
              <a:rPr lang="fr-FR" dirty="0"/>
              <a:t>Les relations sont à la fois issues des </a:t>
            </a:r>
            <a:r>
              <a:rPr lang="fr-FR" b="1" dirty="0"/>
              <a:t>entités du MCD</a:t>
            </a:r>
            <a:r>
              <a:rPr lang="fr-FR" dirty="0"/>
              <a:t>, mais aussi </a:t>
            </a:r>
            <a:r>
              <a:rPr lang="fr-FR" b="1" dirty="0"/>
              <a:t>d'associations</a:t>
            </a:r>
            <a:r>
              <a:rPr lang="fr-FR" dirty="0"/>
              <a:t>, dans certains cas. </a:t>
            </a:r>
          </a:p>
          <a:p>
            <a:pPr marL="0" indent="0">
              <a:buNone/>
            </a:pPr>
            <a:r>
              <a:rPr lang="fr-FR" dirty="0"/>
              <a:t>Ces relations nous permettront par la suite de créer nos tables au niveau physique.</a:t>
            </a:r>
          </a:p>
          <a:p>
            <a:pPr marL="0" indent="0">
              <a:buNone/>
            </a:pPr>
            <a:r>
              <a:rPr lang="fr-FR" dirty="0"/>
              <a:t>Une relation est composée </a:t>
            </a:r>
            <a:r>
              <a:rPr lang="fr-FR" b="1" dirty="0"/>
              <a:t>d'attributs</a:t>
            </a:r>
            <a:r>
              <a:rPr lang="fr-FR" dirty="0"/>
              <a:t>. Ces attributs sont des données élémentaires issues des propriétés des différentes entités, mais aussi des identifiants et des données portées par certaines </a:t>
            </a:r>
            <a:r>
              <a:rPr lang="fr-FR" b="1" dirty="0"/>
              <a:t>associations</a:t>
            </a:r>
            <a:r>
              <a:rPr lang="fr-FR" dirty="0"/>
              <a:t>.</a:t>
            </a:r>
          </a:p>
        </p:txBody>
      </p:sp>
    </p:spTree>
    <p:extLst>
      <p:ext uri="{BB962C8B-B14F-4D97-AF65-F5344CB8AC3E}">
        <p14:creationId xmlns:p14="http://schemas.microsoft.com/office/powerpoint/2010/main" val="313821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935736" y="-32981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Le passage du MCD au MLD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935736" y="862456"/>
            <a:ext cx="10515600" cy="5489575"/>
          </a:xfrm>
        </p:spPr>
        <p:txBody>
          <a:bodyPr/>
          <a:lstStyle/>
          <a:p>
            <a:pPr marL="0" indent="0">
              <a:buNone/>
            </a:pPr>
            <a:r>
              <a:rPr lang="fr-FR" u="sng" dirty="0"/>
              <a:t>Les relations : </a:t>
            </a:r>
          </a:p>
          <a:p>
            <a:pPr marL="0" indent="0">
              <a:buNone/>
            </a:pPr>
            <a:endParaRPr lang="fr-FR" u="sng" dirty="0"/>
          </a:p>
          <a:p>
            <a:pPr marL="0" indent="0">
              <a:buNone/>
            </a:pPr>
            <a:r>
              <a:rPr lang="fr-FR" dirty="0"/>
              <a:t>Le </a:t>
            </a:r>
            <a:r>
              <a:rPr lang="fr-FR" b="1" dirty="0"/>
              <a:t>MLD</a:t>
            </a:r>
            <a:r>
              <a:rPr lang="fr-FR" dirty="0"/>
              <a:t> est composé uniquement des </a:t>
            </a:r>
            <a:r>
              <a:rPr lang="fr-FR" b="1" dirty="0"/>
              <a:t>relations</a:t>
            </a:r>
            <a:r>
              <a:rPr lang="fr-FR" dirty="0"/>
              <a:t>. </a:t>
            </a:r>
          </a:p>
          <a:p>
            <a:pPr marL="0" indent="0">
              <a:buNone/>
            </a:pPr>
            <a:r>
              <a:rPr lang="fr-FR" dirty="0"/>
              <a:t>Les relations sont à la fois issues des </a:t>
            </a:r>
            <a:r>
              <a:rPr lang="fr-FR" b="1" dirty="0"/>
              <a:t>entités du MCD</a:t>
            </a:r>
            <a:r>
              <a:rPr lang="fr-FR" dirty="0"/>
              <a:t>, mais aussi </a:t>
            </a:r>
            <a:r>
              <a:rPr lang="fr-FR" b="1" dirty="0"/>
              <a:t>d'associations</a:t>
            </a:r>
            <a:r>
              <a:rPr lang="fr-FR" dirty="0"/>
              <a:t>, dans certains cas. </a:t>
            </a:r>
          </a:p>
          <a:p>
            <a:pPr marL="0" indent="0">
              <a:buNone/>
            </a:pPr>
            <a:r>
              <a:rPr lang="fr-FR" dirty="0"/>
              <a:t>Ces relations nous permettront par la suite de créer nos tables au niveau physique.</a:t>
            </a:r>
          </a:p>
        </p:txBody>
      </p:sp>
    </p:spTree>
    <p:extLst>
      <p:ext uri="{BB962C8B-B14F-4D97-AF65-F5344CB8AC3E}">
        <p14:creationId xmlns:p14="http://schemas.microsoft.com/office/powerpoint/2010/main" val="1158419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935736" y="-32981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Le passage du MCD au MLD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935736" y="862456"/>
            <a:ext cx="10515600" cy="5489575"/>
          </a:xfrm>
        </p:spPr>
        <p:txBody>
          <a:bodyPr>
            <a:normAutofit lnSpcReduction="10000"/>
          </a:bodyPr>
          <a:lstStyle/>
          <a:p>
            <a:pPr marL="0" indent="0">
              <a:buNone/>
            </a:pPr>
            <a:r>
              <a:rPr lang="fr-FR" u="sng" dirty="0"/>
              <a:t>Les règles de passage: </a:t>
            </a:r>
          </a:p>
          <a:p>
            <a:pPr marL="0" indent="0">
              <a:buNone/>
            </a:pPr>
            <a:r>
              <a:rPr lang="fr-FR" u="sng" dirty="0"/>
              <a:t>Règle 1</a:t>
            </a:r>
            <a:r>
              <a:rPr lang="fr-FR" dirty="0"/>
              <a:t> : une </a:t>
            </a:r>
            <a:r>
              <a:rPr lang="fr-FR" b="1" dirty="0"/>
              <a:t>entité</a:t>
            </a:r>
          </a:p>
          <a:p>
            <a:pPr marL="0" indent="0">
              <a:buNone/>
            </a:pPr>
            <a:r>
              <a:rPr lang="fr-FR" b="1" dirty="0"/>
              <a:t>	</a:t>
            </a:r>
            <a:r>
              <a:rPr lang="fr-FR" dirty="0"/>
              <a:t>- toute </a:t>
            </a:r>
            <a:r>
              <a:rPr lang="fr-FR" b="1" dirty="0"/>
              <a:t>entité</a:t>
            </a:r>
            <a:r>
              <a:rPr lang="fr-FR" dirty="0"/>
              <a:t> du MCD devient une </a:t>
            </a:r>
            <a:r>
              <a:rPr lang="fr-FR" b="1" dirty="0"/>
              <a:t>relation</a:t>
            </a:r>
            <a:r>
              <a:rPr lang="fr-FR" dirty="0"/>
              <a:t> dont la </a:t>
            </a:r>
            <a:r>
              <a:rPr lang="fr-FR" b="1" dirty="0"/>
              <a:t>clef</a:t>
            </a:r>
            <a:r>
              <a:rPr lang="fr-FR" dirty="0"/>
              <a:t> est 	</a:t>
            </a:r>
            <a:r>
              <a:rPr lang="fr-FR" b="1" dirty="0"/>
              <a:t>l'identifiant</a:t>
            </a:r>
            <a:r>
              <a:rPr lang="fr-FR" dirty="0"/>
              <a:t> de cette entité.</a:t>
            </a:r>
          </a:p>
          <a:p>
            <a:pPr marL="0" indent="0">
              <a:buNone/>
            </a:pPr>
            <a:r>
              <a:rPr lang="fr-FR" dirty="0"/>
              <a:t>	- Chaque propriété de l'entité devient un attribut de la relation 	correspondante.</a:t>
            </a:r>
          </a:p>
          <a:p>
            <a:pPr marL="0" indent="0">
              <a:buNone/>
            </a:pPr>
            <a:endParaRPr lang="fr-FR" dirty="0"/>
          </a:p>
          <a:p>
            <a:pPr marL="0" indent="0">
              <a:buNone/>
            </a:pPr>
            <a:r>
              <a:rPr lang="fr-FR" dirty="0"/>
              <a:t>Auteur (</a:t>
            </a:r>
            <a:r>
              <a:rPr lang="fr-FR" u="sng" dirty="0" err="1"/>
              <a:t>id_a</a:t>
            </a:r>
            <a:r>
              <a:rPr lang="fr-FR" dirty="0"/>
              <a:t>, </a:t>
            </a:r>
            <a:r>
              <a:rPr lang="fr-FR" dirty="0" err="1"/>
              <a:t>nom_a</a:t>
            </a:r>
            <a:r>
              <a:rPr lang="fr-FR" dirty="0"/>
              <a:t>, </a:t>
            </a:r>
            <a:r>
              <a:rPr lang="fr-FR" dirty="0" err="1"/>
              <a:t>prénom_a</a:t>
            </a:r>
            <a:r>
              <a:rPr lang="fr-FR" dirty="0"/>
              <a:t>, </a:t>
            </a:r>
            <a:r>
              <a:rPr lang="fr-FR" dirty="0" err="1"/>
              <a:t>date_naissance_a</a:t>
            </a:r>
            <a:r>
              <a:rPr lang="fr-FR" dirty="0"/>
              <a:t>)</a:t>
            </a:r>
          </a:p>
          <a:p>
            <a:pPr marL="0" indent="0">
              <a:buNone/>
            </a:pPr>
            <a:r>
              <a:rPr lang="fr-FR" u="sng" dirty="0"/>
              <a:t>Légende</a:t>
            </a:r>
            <a:r>
              <a:rPr lang="fr-FR" dirty="0"/>
              <a:t> :</a:t>
            </a:r>
          </a:p>
          <a:p>
            <a:pPr marL="457200" lvl="1" indent="0">
              <a:buNone/>
            </a:pPr>
            <a:r>
              <a:rPr lang="fr-FR" dirty="0"/>
              <a:t>X: relation</a:t>
            </a:r>
          </a:p>
          <a:p>
            <a:pPr marL="457200" lvl="1" indent="0">
              <a:buNone/>
            </a:pPr>
            <a:r>
              <a:rPr lang="fr-FR" u="sng" dirty="0"/>
              <a:t>X </a:t>
            </a:r>
            <a:r>
              <a:rPr lang="fr-FR" dirty="0"/>
              <a:t>: clef primaire </a:t>
            </a:r>
          </a:p>
          <a:p>
            <a:pPr marL="457200" lvl="1" indent="0">
              <a:buNone/>
            </a:pPr>
            <a:r>
              <a:rPr lang="fr-FR" dirty="0"/>
              <a:t>X# :clef étrangère</a:t>
            </a:r>
            <a:r>
              <a:rPr lang="fr-FR" u="sng" dirty="0"/>
              <a:t> </a:t>
            </a:r>
          </a:p>
        </p:txBody>
      </p:sp>
    </p:spTree>
    <p:extLst>
      <p:ext uri="{BB962C8B-B14F-4D97-AF65-F5344CB8AC3E}">
        <p14:creationId xmlns:p14="http://schemas.microsoft.com/office/powerpoint/2010/main" val="2846824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935736" y="-32981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Le passage du MCD au MLD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935736" y="862457"/>
            <a:ext cx="10515600" cy="5248412"/>
          </a:xfrm>
        </p:spPr>
        <p:txBody>
          <a:bodyPr>
            <a:normAutofit/>
          </a:bodyPr>
          <a:lstStyle/>
          <a:p>
            <a:pPr marL="0" indent="0">
              <a:buNone/>
            </a:pPr>
            <a:r>
              <a:rPr lang="fr-FR" u="sng" dirty="0"/>
              <a:t>Les règles de passage: </a:t>
            </a:r>
          </a:p>
          <a:p>
            <a:pPr marL="0" indent="0">
              <a:buNone/>
            </a:pPr>
            <a:r>
              <a:rPr lang="fr-FR" u="sng" dirty="0"/>
              <a:t>Règle 2</a:t>
            </a:r>
            <a:r>
              <a:rPr lang="fr-FR" dirty="0"/>
              <a:t> : Cardinalités de type 0/1,N (relations associatives)</a:t>
            </a:r>
            <a:endParaRPr lang="fr-FR" b="1"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err="1"/>
              <a:t>Rediger</a:t>
            </a:r>
            <a:r>
              <a:rPr lang="fr-FR" dirty="0"/>
              <a:t> (</a:t>
            </a:r>
            <a:r>
              <a:rPr lang="fr-FR" dirty="0" err="1"/>
              <a:t>id_a</a:t>
            </a:r>
            <a:r>
              <a:rPr lang="fr-FR" dirty="0"/>
              <a:t>#, </a:t>
            </a:r>
            <a:r>
              <a:rPr lang="fr-FR" dirty="0" err="1"/>
              <a:t>id_l</a:t>
            </a:r>
            <a:r>
              <a:rPr lang="fr-FR" dirty="0"/>
              <a:t>#)</a:t>
            </a:r>
          </a:p>
          <a:p>
            <a:pPr marL="0" indent="0">
              <a:buNone/>
            </a:pPr>
            <a:r>
              <a:rPr lang="fr-FR" dirty="0"/>
              <a:t>Légende :</a:t>
            </a:r>
          </a:p>
          <a:p>
            <a:pPr marL="457200" lvl="1" indent="0">
              <a:buNone/>
            </a:pPr>
            <a:r>
              <a:rPr lang="fr-FR" dirty="0"/>
              <a:t>x : relation</a:t>
            </a:r>
          </a:p>
          <a:p>
            <a:pPr marL="457200" lvl="1" indent="0">
              <a:buNone/>
            </a:pPr>
            <a:r>
              <a:rPr lang="fr-FR" dirty="0"/>
              <a:t>x : clef primaire</a:t>
            </a:r>
          </a:p>
          <a:p>
            <a:pPr marL="457200" lvl="1" indent="0">
              <a:buNone/>
            </a:pPr>
            <a:r>
              <a:rPr lang="fr-FR" dirty="0"/>
              <a:t>x# : clef étrangère</a:t>
            </a:r>
            <a:endParaRPr lang="fr-FR" u="sng" dirty="0"/>
          </a:p>
        </p:txBody>
      </p:sp>
      <p:pic>
        <p:nvPicPr>
          <p:cNvPr id="1026" name="Picture 2" descr="Image non disponible">
            <a:extLst>
              <a:ext uri="{FF2B5EF4-FFF2-40B4-BE49-F238E27FC236}">
                <a16:creationId xmlns:a16="http://schemas.microsoft.com/office/drawing/2014/main" id="{76BAA572-2667-0A3D-667E-BBEEC55A0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584" y="1919520"/>
            <a:ext cx="567690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275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935736" y="-32981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Le passage du MCD au MLD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935736" y="862457"/>
            <a:ext cx="10515600" cy="5248412"/>
          </a:xfrm>
        </p:spPr>
        <p:txBody>
          <a:bodyPr>
            <a:normAutofit fontScale="85000" lnSpcReduction="20000"/>
          </a:bodyPr>
          <a:lstStyle/>
          <a:p>
            <a:pPr marL="0" indent="0">
              <a:buNone/>
            </a:pPr>
            <a:r>
              <a:rPr lang="fr-FR" u="sng" dirty="0"/>
              <a:t>Les règles de passage: </a:t>
            </a:r>
          </a:p>
          <a:p>
            <a:pPr marL="0" indent="0">
              <a:buNone/>
            </a:pPr>
            <a:r>
              <a:rPr lang="fr-FR" u="sng" dirty="0"/>
              <a:t>Règle 3</a:t>
            </a:r>
            <a:r>
              <a:rPr lang="fr-FR" dirty="0"/>
              <a:t> : Cardinalités de type 1,1</a:t>
            </a:r>
          </a:p>
          <a:p>
            <a:pPr marL="0" indent="0">
              <a:buNone/>
            </a:pPr>
            <a:r>
              <a:rPr lang="fr-FR" dirty="0"/>
              <a:t>	- Ajouter une </a:t>
            </a:r>
            <a:r>
              <a:rPr lang="fr-FR" b="1" dirty="0"/>
              <a:t>clef étrangère </a:t>
            </a:r>
            <a:r>
              <a:rPr lang="fr-FR" dirty="0"/>
              <a:t>dans la relation qui correspond à l'entité se 	situant du côté de cette cardinalité 1,1</a:t>
            </a:r>
          </a:p>
          <a:p>
            <a:pPr marL="0" indent="0">
              <a:buNone/>
            </a:pPr>
            <a:r>
              <a:rPr lang="fr-FR" dirty="0"/>
              <a:t>	- Les deux sont reliées avec une cardinalité 1,1 par une même 	association, on peut placer la </a:t>
            </a:r>
            <a:r>
              <a:rPr lang="fr-FR" b="1" dirty="0"/>
              <a:t>clef étrangère </a:t>
            </a:r>
            <a:r>
              <a:rPr lang="fr-FR" dirty="0"/>
              <a:t>de n'importe quel côté.</a:t>
            </a:r>
          </a:p>
          <a:p>
            <a:pPr marL="0" indent="0">
              <a:buNone/>
            </a:pPr>
            <a:endParaRPr lang="fr-FR" dirty="0"/>
          </a:p>
          <a:p>
            <a:pPr marL="0" indent="0">
              <a:buNone/>
            </a:pPr>
            <a:endParaRPr lang="fr-FR" dirty="0"/>
          </a:p>
          <a:p>
            <a:pPr marL="0" indent="0">
              <a:buNone/>
            </a:pPr>
            <a:r>
              <a:rPr lang="fr-FR" dirty="0"/>
              <a:t>Pays (</a:t>
            </a:r>
            <a:r>
              <a:rPr lang="fr-FR" dirty="0" err="1"/>
              <a:t>nom_p</a:t>
            </a:r>
            <a:r>
              <a:rPr lang="fr-FR" dirty="0"/>
              <a:t>)</a:t>
            </a:r>
          </a:p>
          <a:p>
            <a:pPr marL="0" indent="0">
              <a:buNone/>
            </a:pPr>
            <a:r>
              <a:rPr lang="fr-FR" dirty="0"/>
              <a:t>Auteur (</a:t>
            </a:r>
            <a:r>
              <a:rPr lang="fr-FR" u="sng" dirty="0" err="1"/>
              <a:t>id_a</a:t>
            </a:r>
            <a:r>
              <a:rPr lang="fr-FR" dirty="0"/>
              <a:t>, </a:t>
            </a:r>
            <a:r>
              <a:rPr lang="fr-FR" dirty="0" err="1"/>
              <a:t>nom_a</a:t>
            </a:r>
            <a:r>
              <a:rPr lang="fr-FR" dirty="0"/>
              <a:t>, </a:t>
            </a:r>
            <a:r>
              <a:rPr lang="fr-FR" dirty="0" err="1"/>
              <a:t>prenom_a</a:t>
            </a:r>
            <a:r>
              <a:rPr lang="fr-FR" dirty="0"/>
              <a:t>, </a:t>
            </a:r>
            <a:r>
              <a:rPr lang="fr-FR" dirty="0" err="1"/>
              <a:t>date_naissance_a</a:t>
            </a:r>
            <a:r>
              <a:rPr lang="fr-FR" dirty="0"/>
              <a:t>, </a:t>
            </a:r>
            <a:r>
              <a:rPr lang="fr-FR" dirty="0" err="1"/>
              <a:t>nom_p</a:t>
            </a:r>
            <a:r>
              <a:rPr lang="fr-FR" dirty="0"/>
              <a:t>#)</a:t>
            </a:r>
          </a:p>
          <a:p>
            <a:pPr marL="0" indent="0">
              <a:buNone/>
            </a:pPr>
            <a:endParaRPr lang="fr-FR" dirty="0"/>
          </a:p>
          <a:p>
            <a:pPr marL="0" indent="0">
              <a:buNone/>
            </a:pPr>
            <a:r>
              <a:rPr lang="fr-FR" dirty="0"/>
              <a:t>Légende :</a:t>
            </a:r>
          </a:p>
          <a:p>
            <a:pPr marL="457200" lvl="1" indent="0">
              <a:buNone/>
            </a:pPr>
            <a:r>
              <a:rPr lang="fr-FR" dirty="0"/>
              <a:t>x : relation</a:t>
            </a:r>
          </a:p>
          <a:p>
            <a:pPr marL="457200" lvl="1" indent="0">
              <a:buNone/>
            </a:pPr>
            <a:r>
              <a:rPr lang="fr-FR" u="sng" dirty="0"/>
              <a:t>x</a:t>
            </a:r>
            <a:r>
              <a:rPr lang="fr-FR" dirty="0"/>
              <a:t> : clef primaire</a:t>
            </a:r>
          </a:p>
          <a:p>
            <a:pPr marL="457200" lvl="1" indent="0">
              <a:buNone/>
            </a:pPr>
            <a:r>
              <a:rPr lang="fr-FR" dirty="0"/>
              <a:t>x# : clef étrangère</a:t>
            </a:r>
            <a:endParaRPr lang="fr-FR" u="sng" dirty="0"/>
          </a:p>
        </p:txBody>
      </p:sp>
      <p:pic>
        <p:nvPicPr>
          <p:cNvPr id="4" name="Picture 2" descr="Image non disponible">
            <a:extLst>
              <a:ext uri="{FF2B5EF4-FFF2-40B4-BE49-F238E27FC236}">
                <a16:creationId xmlns:a16="http://schemas.microsoft.com/office/drawing/2014/main" id="{0FF76656-2C37-207D-ED6A-264EEFC7B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822" y="4634877"/>
            <a:ext cx="5631095" cy="147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071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935736" y="-32981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Le passage du MCD au MLD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935736" y="862457"/>
            <a:ext cx="10515600" cy="5248412"/>
          </a:xfrm>
        </p:spPr>
        <p:txBody>
          <a:bodyPr>
            <a:normAutofit fontScale="85000" lnSpcReduction="20000"/>
          </a:bodyPr>
          <a:lstStyle/>
          <a:p>
            <a:pPr marL="0" indent="0">
              <a:buNone/>
            </a:pPr>
            <a:r>
              <a:rPr lang="fr-FR" u="sng" dirty="0"/>
              <a:t>Les règles de passage: </a:t>
            </a:r>
          </a:p>
          <a:p>
            <a:pPr marL="0" indent="0">
              <a:buNone/>
            </a:pPr>
            <a:r>
              <a:rPr lang="fr-FR" u="sng" dirty="0"/>
              <a:t>Règle 4</a:t>
            </a:r>
            <a:r>
              <a:rPr lang="fr-FR" dirty="0"/>
              <a:t> : Cardinalités de type 0,1</a:t>
            </a:r>
          </a:p>
          <a:p>
            <a:pPr marL="0" indent="0">
              <a:buNone/>
            </a:pPr>
            <a:r>
              <a:rPr lang="fr-FR" dirty="0"/>
              <a:t>	-Méthode 1: Créer la </a:t>
            </a:r>
            <a:r>
              <a:rPr lang="fr-FR" b="1" dirty="0"/>
              <a:t>clef étrangère </a:t>
            </a:r>
            <a:r>
              <a:rPr lang="fr-FR" dirty="0"/>
              <a:t>dans la relation correspondant à 	l'entité du côté de la cardinalité 0,1. </a:t>
            </a:r>
          </a:p>
          <a:p>
            <a:pPr marL="0" indent="0">
              <a:buNone/>
            </a:pPr>
            <a:r>
              <a:rPr lang="fr-FR" dirty="0"/>
              <a:t>	-Méthode 2 : Créer une </a:t>
            </a:r>
            <a:r>
              <a:rPr lang="fr-FR" b="1" dirty="0"/>
              <a:t>relation associative</a:t>
            </a:r>
            <a:r>
              <a:rPr lang="fr-FR" dirty="0"/>
              <a:t>.</a:t>
            </a:r>
          </a:p>
          <a:p>
            <a:pPr marL="0" indent="0">
              <a:buNone/>
            </a:pPr>
            <a:endParaRPr lang="fr-FR" dirty="0"/>
          </a:p>
          <a:p>
            <a:pPr marL="0" indent="0">
              <a:buNone/>
            </a:pPr>
            <a:r>
              <a:rPr lang="fr-FR" dirty="0"/>
              <a:t>Méthode 1:</a:t>
            </a:r>
          </a:p>
          <a:p>
            <a:pPr marL="457200" lvl="1" indent="0">
              <a:buNone/>
            </a:pPr>
            <a:r>
              <a:rPr lang="fr-FR" dirty="0" err="1"/>
              <a:t>Categorie</a:t>
            </a:r>
            <a:r>
              <a:rPr lang="fr-FR" dirty="0"/>
              <a:t> (</a:t>
            </a:r>
            <a:r>
              <a:rPr lang="fr-FR" u="sng" dirty="0" err="1"/>
              <a:t>id_cat</a:t>
            </a:r>
            <a:r>
              <a:rPr lang="fr-FR" dirty="0"/>
              <a:t>, </a:t>
            </a:r>
            <a:r>
              <a:rPr lang="fr-FR" dirty="0" err="1"/>
              <a:t>libelle_cat</a:t>
            </a:r>
            <a:r>
              <a:rPr lang="fr-FR" dirty="0"/>
              <a:t>)</a:t>
            </a:r>
          </a:p>
          <a:p>
            <a:pPr marL="457200" lvl="1" indent="0">
              <a:buNone/>
            </a:pPr>
            <a:r>
              <a:rPr lang="fr-FR" dirty="0"/>
              <a:t>Livre (</a:t>
            </a:r>
            <a:r>
              <a:rPr lang="fr-FR" u="sng" dirty="0" err="1"/>
              <a:t>id_l</a:t>
            </a:r>
            <a:r>
              <a:rPr lang="fr-FR" dirty="0"/>
              <a:t>, </a:t>
            </a:r>
            <a:r>
              <a:rPr lang="fr-FR" dirty="0" err="1"/>
              <a:t>titre_l</a:t>
            </a:r>
            <a:r>
              <a:rPr lang="fr-FR" dirty="0"/>
              <a:t>, </a:t>
            </a:r>
            <a:r>
              <a:rPr lang="fr-FR" dirty="0" err="1"/>
              <a:t>annee_l</a:t>
            </a:r>
            <a:r>
              <a:rPr lang="fr-FR" dirty="0"/>
              <a:t>, </a:t>
            </a:r>
            <a:r>
              <a:rPr lang="fr-FR" dirty="0" err="1"/>
              <a:t>resume_l</a:t>
            </a:r>
            <a:r>
              <a:rPr lang="fr-FR" dirty="0"/>
              <a:t>, </a:t>
            </a:r>
            <a:r>
              <a:rPr lang="fr-FR" dirty="0" err="1"/>
              <a:t>id_cat</a:t>
            </a:r>
            <a:r>
              <a:rPr lang="fr-FR" dirty="0"/>
              <a:t>#)</a:t>
            </a:r>
          </a:p>
          <a:p>
            <a:pPr marL="0" indent="0">
              <a:buNone/>
            </a:pPr>
            <a:endParaRPr lang="fr-FR" dirty="0"/>
          </a:p>
          <a:p>
            <a:pPr marL="0" indent="0">
              <a:buNone/>
            </a:pPr>
            <a:r>
              <a:rPr lang="fr-FR" dirty="0"/>
              <a:t>Légende :</a:t>
            </a:r>
          </a:p>
          <a:p>
            <a:pPr marL="0" indent="0">
              <a:buNone/>
            </a:pPr>
            <a:r>
              <a:rPr lang="fr-FR" dirty="0"/>
              <a:t>x : relation</a:t>
            </a:r>
          </a:p>
          <a:p>
            <a:pPr marL="0" indent="0">
              <a:buNone/>
            </a:pPr>
            <a:r>
              <a:rPr lang="fr-FR" u="sng" dirty="0"/>
              <a:t>x </a:t>
            </a:r>
            <a:r>
              <a:rPr lang="fr-FR" dirty="0"/>
              <a:t>: clef primaire</a:t>
            </a:r>
          </a:p>
          <a:p>
            <a:pPr marL="0" indent="0">
              <a:buNone/>
            </a:pPr>
            <a:r>
              <a:rPr lang="fr-FR" dirty="0"/>
              <a:t>x# : clef étrangère</a:t>
            </a:r>
            <a:endParaRPr lang="fr-FR" u="sng" dirty="0"/>
          </a:p>
        </p:txBody>
      </p:sp>
      <p:pic>
        <p:nvPicPr>
          <p:cNvPr id="2050" name="Picture 2" descr="Image non disponible">
            <a:extLst>
              <a:ext uri="{FF2B5EF4-FFF2-40B4-BE49-F238E27FC236}">
                <a16:creationId xmlns:a16="http://schemas.microsoft.com/office/drawing/2014/main" id="{0CFB3C10-CC45-DEA8-853D-2DFC34FEE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051" y="4549698"/>
            <a:ext cx="5393231" cy="144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3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du contenu 7" descr="Une image contenant capture d’écran, Graphique, Police, cercle&#10;&#10;Description générée automatiquement">
            <a:extLst>
              <a:ext uri="{FF2B5EF4-FFF2-40B4-BE49-F238E27FC236}">
                <a16:creationId xmlns:a16="http://schemas.microsoft.com/office/drawing/2014/main" id="{8166352E-D4A8-DE9F-2FD5-257E24DA7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105" y="469509"/>
            <a:ext cx="11159611" cy="5858694"/>
          </a:xfrm>
          <a:prstGeom prst="rect">
            <a:avLst/>
          </a:prstGeom>
          <a:noFill/>
          <a:ln>
            <a:noFill/>
          </a:ln>
        </p:spPr>
      </p:pic>
      <p:sp>
        <p:nvSpPr>
          <p:cNvPr id="2" name="Titre 1">
            <a:extLst>
              <a:ext uri="{FF2B5EF4-FFF2-40B4-BE49-F238E27FC236}">
                <a16:creationId xmlns:a16="http://schemas.microsoft.com/office/drawing/2014/main" id="{4FB5DFA5-BBE3-C592-68AD-A32C531FAE98}"/>
              </a:ext>
            </a:extLst>
          </p:cNvPr>
          <p:cNvSpPr>
            <a:spLocks noGrp="1"/>
          </p:cNvSpPr>
          <p:nvPr>
            <p:ph type="title"/>
          </p:nvPr>
        </p:nvSpPr>
        <p:spPr>
          <a:xfrm>
            <a:off x="838200" y="16536"/>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Processus de développement </a:t>
            </a:r>
            <a:br>
              <a:rPr lang="fr-FR" dirty="0">
                <a:solidFill>
                  <a:schemeClr val="tx2">
                    <a:lumMod val="90000"/>
                    <a:lumOff val="10000"/>
                  </a:schemeClr>
                </a:solidFill>
              </a:rPr>
            </a:br>
            <a:r>
              <a:rPr lang="fr-FR" dirty="0">
                <a:solidFill>
                  <a:schemeClr val="tx2">
                    <a:lumMod val="90000"/>
                    <a:lumOff val="10000"/>
                  </a:schemeClr>
                </a:solidFill>
              </a:rPr>
              <a:t>AGILE</a:t>
            </a:r>
          </a:p>
        </p:txBody>
      </p:sp>
      <p:pic>
        <p:nvPicPr>
          <p:cNvPr id="8" name="Espace réservé du contenu 7" descr="Une image contenant capture d’écran, Graphique, Police, cercle&#10;&#10;Description générée automatiquement">
            <a:extLst>
              <a:ext uri="{FF2B5EF4-FFF2-40B4-BE49-F238E27FC236}">
                <a16:creationId xmlns:a16="http://schemas.microsoft.com/office/drawing/2014/main" id="{6F3C34A4-D531-AC5A-4846-65AC87459F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860" y="469509"/>
            <a:ext cx="11159611" cy="5858694"/>
          </a:xfrm>
          <a:noFill/>
          <a:ln>
            <a:noFill/>
          </a:ln>
        </p:spPr>
      </p:pic>
      <p:sp>
        <p:nvSpPr>
          <p:cNvPr id="4" name="Flèche : droite 3">
            <a:extLst>
              <a:ext uri="{FF2B5EF4-FFF2-40B4-BE49-F238E27FC236}">
                <a16:creationId xmlns:a16="http://schemas.microsoft.com/office/drawing/2014/main" id="{8C441910-1851-96D4-EE93-F41D24320D4F}"/>
              </a:ext>
            </a:extLst>
          </p:cNvPr>
          <p:cNvSpPr/>
          <p:nvPr/>
        </p:nvSpPr>
        <p:spPr>
          <a:xfrm>
            <a:off x="1" y="5070303"/>
            <a:ext cx="12269662" cy="836894"/>
          </a:xfrm>
          <a:prstGeom prst="rightArrow">
            <a:avLst>
              <a:gd name="adj1" fmla="val 28852"/>
              <a:gd name="adj2" fmla="val 4661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2082028-48BC-5523-3769-54422851790F}"/>
              </a:ext>
            </a:extLst>
          </p:cNvPr>
          <p:cNvSpPr/>
          <p:nvPr/>
        </p:nvSpPr>
        <p:spPr>
          <a:xfrm>
            <a:off x="4431569" y="3873004"/>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accent2"/>
                </a:solidFill>
              </a:rPr>
              <a:t>Analyse</a:t>
            </a:r>
          </a:p>
        </p:txBody>
      </p:sp>
      <p:sp>
        <p:nvSpPr>
          <p:cNvPr id="11" name="Rectangle 10">
            <a:extLst>
              <a:ext uri="{FF2B5EF4-FFF2-40B4-BE49-F238E27FC236}">
                <a16:creationId xmlns:a16="http://schemas.microsoft.com/office/drawing/2014/main" id="{174ECC57-A683-2DBE-90D8-014B44F87DE3}"/>
              </a:ext>
            </a:extLst>
          </p:cNvPr>
          <p:cNvSpPr/>
          <p:nvPr/>
        </p:nvSpPr>
        <p:spPr>
          <a:xfrm>
            <a:off x="4113214" y="2070465"/>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accent2"/>
                </a:solidFill>
              </a:rPr>
              <a:t>Conception </a:t>
            </a:r>
          </a:p>
        </p:txBody>
      </p:sp>
      <p:sp>
        <p:nvSpPr>
          <p:cNvPr id="12" name="Rectangle 11">
            <a:extLst>
              <a:ext uri="{FF2B5EF4-FFF2-40B4-BE49-F238E27FC236}">
                <a16:creationId xmlns:a16="http://schemas.microsoft.com/office/drawing/2014/main" id="{4D896B44-5612-E7AB-221A-6B43A76D1C3B}"/>
              </a:ext>
            </a:extLst>
          </p:cNvPr>
          <p:cNvSpPr/>
          <p:nvPr/>
        </p:nvSpPr>
        <p:spPr>
          <a:xfrm>
            <a:off x="1771209" y="1841040"/>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accent2"/>
                </a:solidFill>
              </a:rPr>
              <a:t>Développement </a:t>
            </a:r>
          </a:p>
        </p:txBody>
      </p:sp>
      <p:sp>
        <p:nvSpPr>
          <p:cNvPr id="13" name="Rectangle 12">
            <a:extLst>
              <a:ext uri="{FF2B5EF4-FFF2-40B4-BE49-F238E27FC236}">
                <a16:creationId xmlns:a16="http://schemas.microsoft.com/office/drawing/2014/main" id="{2057AF5D-9CCC-E2AE-BFC8-30EA9A5605BD}"/>
              </a:ext>
            </a:extLst>
          </p:cNvPr>
          <p:cNvSpPr/>
          <p:nvPr/>
        </p:nvSpPr>
        <p:spPr>
          <a:xfrm>
            <a:off x="881393" y="2545928"/>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accent2"/>
                </a:solidFill>
              </a:rPr>
              <a:t>Tests </a:t>
            </a:r>
          </a:p>
        </p:txBody>
      </p:sp>
      <p:sp>
        <p:nvSpPr>
          <p:cNvPr id="14" name="Rectangle 13">
            <a:extLst>
              <a:ext uri="{FF2B5EF4-FFF2-40B4-BE49-F238E27FC236}">
                <a16:creationId xmlns:a16="http://schemas.microsoft.com/office/drawing/2014/main" id="{95E69673-B24C-6132-56F7-C476B4F87EF6}"/>
              </a:ext>
            </a:extLst>
          </p:cNvPr>
          <p:cNvSpPr/>
          <p:nvPr/>
        </p:nvSpPr>
        <p:spPr>
          <a:xfrm>
            <a:off x="252125" y="3238866"/>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accent2"/>
                </a:solidFill>
              </a:rPr>
              <a:t>Démonstration </a:t>
            </a:r>
          </a:p>
        </p:txBody>
      </p:sp>
      <p:sp>
        <p:nvSpPr>
          <p:cNvPr id="16" name="Rectangle 15">
            <a:extLst>
              <a:ext uri="{FF2B5EF4-FFF2-40B4-BE49-F238E27FC236}">
                <a16:creationId xmlns:a16="http://schemas.microsoft.com/office/drawing/2014/main" id="{312D0A6F-58FE-D3DF-2490-DE30DE7CD530}"/>
              </a:ext>
            </a:extLst>
          </p:cNvPr>
          <p:cNvSpPr/>
          <p:nvPr/>
        </p:nvSpPr>
        <p:spPr>
          <a:xfrm>
            <a:off x="9815327" y="3948491"/>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accent2"/>
                </a:solidFill>
              </a:rPr>
              <a:t>Analyse</a:t>
            </a:r>
          </a:p>
        </p:txBody>
      </p:sp>
      <p:sp>
        <p:nvSpPr>
          <p:cNvPr id="17" name="Rectangle 16">
            <a:extLst>
              <a:ext uri="{FF2B5EF4-FFF2-40B4-BE49-F238E27FC236}">
                <a16:creationId xmlns:a16="http://schemas.microsoft.com/office/drawing/2014/main" id="{C0555006-2A44-0A65-043E-DD1A03D32A19}"/>
              </a:ext>
            </a:extLst>
          </p:cNvPr>
          <p:cNvSpPr/>
          <p:nvPr/>
        </p:nvSpPr>
        <p:spPr>
          <a:xfrm>
            <a:off x="9566693" y="2070465"/>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chemeClr val="accent2"/>
                </a:solidFill>
              </a:rPr>
              <a:t>Conception </a:t>
            </a:r>
          </a:p>
        </p:txBody>
      </p:sp>
      <p:sp>
        <p:nvSpPr>
          <p:cNvPr id="18" name="Rectangle 17">
            <a:extLst>
              <a:ext uri="{FF2B5EF4-FFF2-40B4-BE49-F238E27FC236}">
                <a16:creationId xmlns:a16="http://schemas.microsoft.com/office/drawing/2014/main" id="{30E3F7DD-607E-7DA4-F20E-F9ADDE9330F3}"/>
              </a:ext>
            </a:extLst>
          </p:cNvPr>
          <p:cNvSpPr/>
          <p:nvPr/>
        </p:nvSpPr>
        <p:spPr>
          <a:xfrm>
            <a:off x="7116966" y="1841040"/>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accent2"/>
                </a:solidFill>
              </a:rPr>
              <a:t>Développement </a:t>
            </a:r>
          </a:p>
        </p:txBody>
      </p:sp>
      <p:sp>
        <p:nvSpPr>
          <p:cNvPr id="19" name="Rectangle 18">
            <a:extLst>
              <a:ext uri="{FF2B5EF4-FFF2-40B4-BE49-F238E27FC236}">
                <a16:creationId xmlns:a16="http://schemas.microsoft.com/office/drawing/2014/main" id="{846C9447-F347-8CC9-DB58-E49A4EEF2668}"/>
              </a:ext>
            </a:extLst>
          </p:cNvPr>
          <p:cNvSpPr/>
          <p:nvPr/>
        </p:nvSpPr>
        <p:spPr>
          <a:xfrm>
            <a:off x="6227150" y="2545928"/>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accent2"/>
                </a:solidFill>
              </a:rPr>
              <a:t>Tests </a:t>
            </a:r>
          </a:p>
        </p:txBody>
      </p:sp>
      <p:sp>
        <p:nvSpPr>
          <p:cNvPr id="20" name="Rectangle 19">
            <a:extLst>
              <a:ext uri="{FF2B5EF4-FFF2-40B4-BE49-F238E27FC236}">
                <a16:creationId xmlns:a16="http://schemas.microsoft.com/office/drawing/2014/main" id="{7433FF44-9F9C-DF5A-919B-E36EA8CC1728}"/>
              </a:ext>
            </a:extLst>
          </p:cNvPr>
          <p:cNvSpPr/>
          <p:nvPr/>
        </p:nvSpPr>
        <p:spPr>
          <a:xfrm>
            <a:off x="5597882" y="3238866"/>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accent2"/>
                </a:solidFill>
              </a:rPr>
              <a:t>Démonstration </a:t>
            </a:r>
          </a:p>
        </p:txBody>
      </p:sp>
    </p:spTree>
    <p:extLst>
      <p:ext uri="{BB962C8B-B14F-4D97-AF65-F5344CB8AC3E}">
        <p14:creationId xmlns:p14="http://schemas.microsoft.com/office/powerpoint/2010/main" val="253981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935736" y="-32981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Le passage du MCD au MLD</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935736" y="862457"/>
            <a:ext cx="10515600" cy="5248412"/>
          </a:xfrm>
        </p:spPr>
        <p:txBody>
          <a:bodyPr>
            <a:normAutofit fontScale="77500" lnSpcReduction="20000"/>
          </a:bodyPr>
          <a:lstStyle/>
          <a:p>
            <a:pPr marL="0" indent="0">
              <a:buNone/>
            </a:pPr>
            <a:r>
              <a:rPr lang="fr-FR" u="sng" dirty="0"/>
              <a:t>Les règles de passage: </a:t>
            </a:r>
          </a:p>
          <a:p>
            <a:pPr marL="0" indent="0">
              <a:buNone/>
            </a:pPr>
            <a:r>
              <a:rPr lang="fr-FR" u="sng" dirty="0"/>
              <a:t>Règle 4</a:t>
            </a:r>
            <a:r>
              <a:rPr lang="fr-FR" dirty="0"/>
              <a:t> : Cardinalités de type 0,1</a:t>
            </a:r>
          </a:p>
          <a:p>
            <a:pPr marL="0" indent="0">
              <a:buNone/>
            </a:pPr>
            <a:r>
              <a:rPr lang="fr-FR" dirty="0"/>
              <a:t>	-Méthode 1: Créer la </a:t>
            </a:r>
            <a:r>
              <a:rPr lang="fr-FR" b="1" dirty="0"/>
              <a:t>clef étrangère </a:t>
            </a:r>
            <a:r>
              <a:rPr lang="fr-FR" dirty="0"/>
              <a:t>dans la relation correspondant à 	</a:t>
            </a:r>
          </a:p>
          <a:p>
            <a:pPr marL="0" indent="0">
              <a:buNone/>
            </a:pPr>
            <a:r>
              <a:rPr lang="fr-FR" dirty="0"/>
              <a:t>	l'entité du côté de la cardinalité 0,1. </a:t>
            </a:r>
          </a:p>
          <a:p>
            <a:pPr marL="0" indent="0">
              <a:buNone/>
            </a:pPr>
            <a:r>
              <a:rPr lang="fr-FR" dirty="0"/>
              <a:t>	-Méthode 2 : Créer une </a:t>
            </a:r>
            <a:r>
              <a:rPr lang="fr-FR" b="1" dirty="0"/>
              <a:t>relation associative</a:t>
            </a:r>
            <a:r>
              <a:rPr lang="fr-FR" dirty="0"/>
              <a:t>.</a:t>
            </a:r>
          </a:p>
          <a:p>
            <a:pPr marL="0" indent="0">
              <a:buNone/>
            </a:pPr>
            <a:endParaRPr lang="fr-FR" dirty="0"/>
          </a:p>
          <a:p>
            <a:pPr marL="0" indent="0">
              <a:buNone/>
            </a:pPr>
            <a:r>
              <a:rPr lang="fr-FR" dirty="0"/>
              <a:t>Méthode 2 (préférable):</a:t>
            </a:r>
          </a:p>
          <a:p>
            <a:pPr marL="457200" lvl="1" indent="0">
              <a:buNone/>
            </a:pPr>
            <a:r>
              <a:rPr lang="fr-FR" dirty="0" err="1"/>
              <a:t>Categorie</a:t>
            </a:r>
            <a:r>
              <a:rPr lang="fr-FR" dirty="0"/>
              <a:t> (</a:t>
            </a:r>
            <a:r>
              <a:rPr lang="fr-FR" u="sng" dirty="0" err="1"/>
              <a:t>id_cat</a:t>
            </a:r>
            <a:r>
              <a:rPr lang="fr-FR" dirty="0"/>
              <a:t>, </a:t>
            </a:r>
            <a:r>
              <a:rPr lang="fr-FR" dirty="0" err="1"/>
              <a:t>libelle_cat</a:t>
            </a:r>
            <a:r>
              <a:rPr lang="fr-FR" dirty="0"/>
              <a:t>)</a:t>
            </a:r>
          </a:p>
          <a:p>
            <a:pPr marL="457200" lvl="1" indent="0">
              <a:buNone/>
            </a:pPr>
            <a:r>
              <a:rPr lang="fr-FR" dirty="0"/>
              <a:t>Livre (</a:t>
            </a:r>
            <a:r>
              <a:rPr lang="fr-FR" u="sng" dirty="0" err="1"/>
              <a:t>id_l</a:t>
            </a:r>
            <a:r>
              <a:rPr lang="fr-FR" dirty="0"/>
              <a:t>, </a:t>
            </a:r>
            <a:r>
              <a:rPr lang="fr-FR" dirty="0" err="1"/>
              <a:t>titre_l</a:t>
            </a:r>
            <a:r>
              <a:rPr lang="fr-FR" dirty="0"/>
              <a:t>, </a:t>
            </a:r>
            <a:r>
              <a:rPr lang="fr-FR" dirty="0" err="1"/>
              <a:t>annee_l</a:t>
            </a:r>
            <a:r>
              <a:rPr lang="fr-FR" dirty="0"/>
              <a:t>, </a:t>
            </a:r>
            <a:r>
              <a:rPr lang="fr-FR" dirty="0" err="1"/>
              <a:t>resume_l</a:t>
            </a:r>
            <a:r>
              <a:rPr lang="fr-FR" dirty="0"/>
              <a:t>)</a:t>
            </a:r>
          </a:p>
          <a:p>
            <a:pPr marL="457200" lvl="1" indent="0">
              <a:buNone/>
            </a:pPr>
            <a:r>
              <a:rPr lang="fr-FR" dirty="0"/>
              <a:t>Appartenir (</a:t>
            </a:r>
            <a:r>
              <a:rPr lang="fr-FR" u="sng" dirty="0" err="1"/>
              <a:t>id_l</a:t>
            </a:r>
            <a:r>
              <a:rPr lang="fr-FR" u="sng" dirty="0"/>
              <a:t>#, </a:t>
            </a:r>
            <a:r>
              <a:rPr lang="fr-FR" dirty="0" err="1"/>
              <a:t>id_cat</a:t>
            </a:r>
            <a:r>
              <a:rPr lang="fr-FR" dirty="0"/>
              <a:t>#)</a:t>
            </a:r>
          </a:p>
          <a:p>
            <a:pPr marL="0" indent="0">
              <a:buNone/>
            </a:pPr>
            <a:endParaRPr lang="fr-FR" dirty="0"/>
          </a:p>
          <a:p>
            <a:pPr marL="0" indent="0">
              <a:buNone/>
            </a:pPr>
            <a:r>
              <a:rPr lang="fr-FR" dirty="0"/>
              <a:t>Légende :</a:t>
            </a:r>
          </a:p>
          <a:p>
            <a:pPr marL="0" indent="0">
              <a:buNone/>
            </a:pPr>
            <a:r>
              <a:rPr lang="fr-FR" dirty="0"/>
              <a:t>x : relation</a:t>
            </a:r>
          </a:p>
          <a:p>
            <a:pPr marL="0" indent="0">
              <a:buNone/>
            </a:pPr>
            <a:r>
              <a:rPr lang="fr-FR" u="sng" dirty="0"/>
              <a:t>x </a:t>
            </a:r>
            <a:r>
              <a:rPr lang="fr-FR" dirty="0"/>
              <a:t>: clef primaire</a:t>
            </a:r>
          </a:p>
          <a:p>
            <a:pPr marL="0" indent="0">
              <a:buNone/>
            </a:pPr>
            <a:r>
              <a:rPr lang="fr-FR" dirty="0"/>
              <a:t>x# : clef étrangère</a:t>
            </a:r>
            <a:endParaRPr lang="fr-FR" u="sng" dirty="0"/>
          </a:p>
        </p:txBody>
      </p:sp>
      <p:pic>
        <p:nvPicPr>
          <p:cNvPr id="2050" name="Picture 2" descr="Image non disponible">
            <a:extLst>
              <a:ext uri="{FF2B5EF4-FFF2-40B4-BE49-F238E27FC236}">
                <a16:creationId xmlns:a16="http://schemas.microsoft.com/office/drawing/2014/main" id="{0CFB3C10-CC45-DEA8-853D-2DFC34FEE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4051" y="4549698"/>
            <a:ext cx="5393231" cy="144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12644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3D03D2-D968-EB2D-AB3D-631BFFA83999}"/>
              </a:ext>
            </a:extLst>
          </p:cNvPr>
          <p:cNvSpPr>
            <a:spLocks noGrp="1"/>
          </p:cNvSpPr>
          <p:nvPr>
            <p:ph type="title"/>
          </p:nvPr>
        </p:nvSpPr>
        <p:spPr>
          <a:xfrm>
            <a:off x="972015" y="-415460"/>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Exercice : Elaboration du MLD</a:t>
            </a:r>
          </a:p>
        </p:txBody>
      </p:sp>
      <p:pic>
        <p:nvPicPr>
          <p:cNvPr id="5" name="Espace réservé du contenu 4">
            <a:extLst>
              <a:ext uri="{FF2B5EF4-FFF2-40B4-BE49-F238E27FC236}">
                <a16:creationId xmlns:a16="http://schemas.microsoft.com/office/drawing/2014/main" id="{A3172033-AB45-7BD7-FF49-974AD0885C62}"/>
              </a:ext>
            </a:extLst>
          </p:cNvPr>
          <p:cNvPicPr>
            <a:picLocks noGrp="1" noChangeAspect="1"/>
          </p:cNvPicPr>
          <p:nvPr>
            <p:ph idx="1"/>
          </p:nvPr>
        </p:nvPicPr>
        <p:blipFill>
          <a:blip r:embed="rId3"/>
          <a:stretch>
            <a:fillRect/>
          </a:stretch>
        </p:blipFill>
        <p:spPr>
          <a:xfrm>
            <a:off x="2729539" y="611548"/>
            <a:ext cx="6732921" cy="6022615"/>
          </a:xfrm>
        </p:spPr>
      </p:pic>
    </p:spTree>
    <p:extLst>
      <p:ext uri="{BB962C8B-B14F-4D97-AF65-F5344CB8AC3E}">
        <p14:creationId xmlns:p14="http://schemas.microsoft.com/office/powerpoint/2010/main" val="83333576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641866-BA7A-DD45-4AE2-86FF28F9815C}"/>
              </a:ext>
            </a:extLst>
          </p:cNvPr>
          <p:cNvSpPr>
            <a:spLocks noGrp="1"/>
          </p:cNvSpPr>
          <p:nvPr>
            <p:ph type="title"/>
          </p:nvPr>
        </p:nvSpPr>
        <p:spPr>
          <a:xfrm>
            <a:off x="838200" y="-30394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Solution</a:t>
            </a:r>
          </a:p>
        </p:txBody>
      </p:sp>
      <p:sp>
        <p:nvSpPr>
          <p:cNvPr id="3" name="Espace réservé du contenu 2">
            <a:extLst>
              <a:ext uri="{FF2B5EF4-FFF2-40B4-BE49-F238E27FC236}">
                <a16:creationId xmlns:a16="http://schemas.microsoft.com/office/drawing/2014/main" id="{E48FDF7F-B50A-9B4E-413C-37FF0D4D873B}"/>
              </a:ext>
            </a:extLst>
          </p:cNvPr>
          <p:cNvSpPr>
            <a:spLocks noGrp="1"/>
          </p:cNvSpPr>
          <p:nvPr>
            <p:ph idx="1"/>
          </p:nvPr>
        </p:nvSpPr>
        <p:spPr>
          <a:xfrm>
            <a:off x="838200" y="1338146"/>
            <a:ext cx="10515600" cy="4838817"/>
          </a:xfrm>
        </p:spPr>
        <p:txBody>
          <a:bodyPr>
            <a:normAutofit fontScale="77500" lnSpcReduction="20000"/>
          </a:bodyPr>
          <a:lstStyle/>
          <a:p>
            <a:r>
              <a:rPr lang="fr-FR" dirty="0"/>
              <a:t>Pays (</a:t>
            </a:r>
            <a:r>
              <a:rPr lang="fr-FR" u="sng" dirty="0" err="1"/>
              <a:t>id_p</a:t>
            </a:r>
            <a:r>
              <a:rPr lang="fr-FR" dirty="0"/>
              <a:t>, </a:t>
            </a:r>
            <a:r>
              <a:rPr lang="fr-FR" dirty="0" err="1"/>
              <a:t>nom_p</a:t>
            </a:r>
            <a:r>
              <a:rPr lang="fr-FR" dirty="0"/>
              <a:t>)</a:t>
            </a:r>
          </a:p>
          <a:p>
            <a:r>
              <a:rPr lang="fr-FR" dirty="0"/>
              <a:t>Auteur (</a:t>
            </a:r>
            <a:r>
              <a:rPr lang="fr-FR" u="sng" dirty="0" err="1"/>
              <a:t>id_a</a:t>
            </a:r>
            <a:r>
              <a:rPr lang="fr-FR" dirty="0"/>
              <a:t>, </a:t>
            </a:r>
            <a:r>
              <a:rPr lang="fr-FR" dirty="0" err="1"/>
              <a:t>nom_a</a:t>
            </a:r>
            <a:r>
              <a:rPr lang="fr-FR" dirty="0"/>
              <a:t>, </a:t>
            </a:r>
            <a:r>
              <a:rPr lang="fr-FR" dirty="0" err="1"/>
              <a:t>prenom_a</a:t>
            </a:r>
            <a:r>
              <a:rPr lang="fr-FR" dirty="0"/>
              <a:t>, </a:t>
            </a:r>
            <a:r>
              <a:rPr lang="fr-FR" dirty="0" err="1"/>
              <a:t>date_naissance_a</a:t>
            </a:r>
            <a:r>
              <a:rPr lang="fr-FR" dirty="0"/>
              <a:t>, </a:t>
            </a:r>
            <a:r>
              <a:rPr lang="fr-FR" dirty="0" err="1"/>
              <a:t>id_p</a:t>
            </a:r>
            <a:r>
              <a:rPr lang="fr-FR" dirty="0"/>
              <a:t>#)</a:t>
            </a:r>
          </a:p>
          <a:p>
            <a:r>
              <a:rPr lang="fr-FR" dirty="0" err="1"/>
              <a:t>TypeLivre</a:t>
            </a:r>
            <a:r>
              <a:rPr lang="fr-FR" dirty="0"/>
              <a:t> (</a:t>
            </a:r>
            <a:r>
              <a:rPr lang="fr-FR" u="sng" dirty="0" err="1"/>
              <a:t>id_t</a:t>
            </a:r>
            <a:r>
              <a:rPr lang="fr-FR" dirty="0"/>
              <a:t>, </a:t>
            </a:r>
            <a:r>
              <a:rPr lang="fr-FR" dirty="0" err="1"/>
              <a:t>libelle_t</a:t>
            </a:r>
            <a:r>
              <a:rPr lang="fr-FR" dirty="0"/>
              <a:t>)</a:t>
            </a:r>
          </a:p>
          <a:p>
            <a:r>
              <a:rPr lang="fr-FR" dirty="0"/>
              <a:t>Livre (</a:t>
            </a:r>
            <a:r>
              <a:rPr lang="fr-FR" u="sng" dirty="0" err="1"/>
              <a:t>id_l</a:t>
            </a:r>
            <a:r>
              <a:rPr lang="fr-FR" dirty="0"/>
              <a:t>, </a:t>
            </a:r>
            <a:r>
              <a:rPr lang="fr-FR" dirty="0" err="1"/>
              <a:t>titre_l</a:t>
            </a:r>
            <a:r>
              <a:rPr lang="fr-FR" dirty="0"/>
              <a:t>, </a:t>
            </a:r>
            <a:r>
              <a:rPr lang="fr-FR" dirty="0" err="1"/>
              <a:t>annee_l</a:t>
            </a:r>
            <a:r>
              <a:rPr lang="fr-FR" dirty="0"/>
              <a:t>, </a:t>
            </a:r>
            <a:r>
              <a:rPr lang="fr-FR" dirty="0" err="1"/>
              <a:t>resume_l</a:t>
            </a:r>
            <a:r>
              <a:rPr lang="fr-FR" dirty="0"/>
              <a:t>, </a:t>
            </a:r>
            <a:r>
              <a:rPr lang="fr-FR" dirty="0" err="1"/>
              <a:t>id_t</a:t>
            </a:r>
            <a:r>
              <a:rPr lang="fr-FR" dirty="0"/>
              <a:t>#)</a:t>
            </a:r>
          </a:p>
          <a:p>
            <a:r>
              <a:rPr lang="fr-FR" dirty="0" err="1"/>
              <a:t>Rediger</a:t>
            </a:r>
            <a:r>
              <a:rPr lang="fr-FR" dirty="0"/>
              <a:t> (</a:t>
            </a:r>
            <a:r>
              <a:rPr lang="fr-FR" u="sng" dirty="0" err="1"/>
              <a:t>id_a</a:t>
            </a:r>
            <a:r>
              <a:rPr lang="fr-FR" u="sng" dirty="0"/>
              <a:t>#, </a:t>
            </a:r>
            <a:r>
              <a:rPr lang="fr-FR" u="sng" dirty="0" err="1"/>
              <a:t>id_l</a:t>
            </a:r>
            <a:r>
              <a:rPr lang="fr-FR" u="sng" dirty="0"/>
              <a:t>#)</a:t>
            </a:r>
          </a:p>
          <a:p>
            <a:r>
              <a:rPr lang="fr-FR" dirty="0"/>
              <a:t>Edition (</a:t>
            </a:r>
            <a:r>
              <a:rPr lang="fr-FR" u="sng" dirty="0" err="1"/>
              <a:t>id_ed</a:t>
            </a:r>
            <a:r>
              <a:rPr lang="fr-FR" dirty="0"/>
              <a:t>, </a:t>
            </a:r>
            <a:r>
              <a:rPr lang="fr-FR" dirty="0" err="1"/>
              <a:t>nom_ed</a:t>
            </a:r>
            <a:r>
              <a:rPr lang="fr-FR" dirty="0"/>
              <a:t>)</a:t>
            </a:r>
          </a:p>
          <a:p>
            <a:r>
              <a:rPr lang="fr-FR" dirty="0"/>
              <a:t>Exemplaire (</a:t>
            </a:r>
            <a:r>
              <a:rPr lang="fr-FR" u="sng" dirty="0" err="1"/>
              <a:t>ref_e</a:t>
            </a:r>
            <a:r>
              <a:rPr lang="fr-FR" dirty="0"/>
              <a:t>, </a:t>
            </a:r>
            <a:r>
              <a:rPr lang="fr-FR" dirty="0" err="1"/>
              <a:t>id_ed</a:t>
            </a:r>
            <a:r>
              <a:rPr lang="fr-FR" dirty="0"/>
              <a:t>#, </a:t>
            </a:r>
            <a:r>
              <a:rPr lang="fr-FR" dirty="0" err="1"/>
              <a:t>id_l</a:t>
            </a:r>
            <a:r>
              <a:rPr lang="fr-FR" dirty="0"/>
              <a:t>#)</a:t>
            </a:r>
          </a:p>
          <a:p>
            <a:r>
              <a:rPr lang="fr-FR" dirty="0"/>
              <a:t>Inscrit (</a:t>
            </a:r>
            <a:r>
              <a:rPr lang="fr-FR" u="sng" dirty="0" err="1"/>
              <a:t>id_i</a:t>
            </a:r>
            <a:r>
              <a:rPr lang="fr-FR" dirty="0"/>
              <a:t>, </a:t>
            </a:r>
            <a:r>
              <a:rPr lang="fr-FR" dirty="0" err="1"/>
              <a:t>nom_i</a:t>
            </a:r>
            <a:r>
              <a:rPr lang="fr-FR" dirty="0"/>
              <a:t>, </a:t>
            </a:r>
            <a:r>
              <a:rPr lang="fr-FR" dirty="0" err="1"/>
              <a:t>prenom_i</a:t>
            </a:r>
            <a:r>
              <a:rPr lang="fr-FR" dirty="0"/>
              <a:t>, </a:t>
            </a:r>
            <a:r>
              <a:rPr lang="fr-FR" dirty="0" err="1"/>
              <a:t>date_naissance_i</a:t>
            </a:r>
            <a:r>
              <a:rPr lang="fr-FR" dirty="0"/>
              <a:t>, </a:t>
            </a:r>
            <a:r>
              <a:rPr lang="fr-FR" dirty="0" err="1"/>
              <a:t>rue_i</a:t>
            </a:r>
            <a:r>
              <a:rPr lang="fr-FR" dirty="0"/>
              <a:t>, </a:t>
            </a:r>
            <a:r>
              <a:rPr lang="fr-FR" dirty="0" err="1"/>
              <a:t>ville_i</a:t>
            </a:r>
            <a:r>
              <a:rPr lang="fr-FR" dirty="0"/>
              <a:t>, </a:t>
            </a:r>
            <a:r>
              <a:rPr lang="fr-FR" dirty="0" err="1"/>
              <a:t>cp_i</a:t>
            </a:r>
            <a:r>
              <a:rPr lang="fr-FR" dirty="0"/>
              <a:t>, </a:t>
            </a:r>
            <a:r>
              <a:rPr lang="fr-FR" dirty="0" err="1"/>
              <a:t>email_i</a:t>
            </a:r>
            <a:r>
              <a:rPr lang="fr-FR" dirty="0"/>
              <a:t>, </a:t>
            </a:r>
            <a:r>
              <a:rPr lang="fr-FR" dirty="0" err="1"/>
              <a:t>tel_i</a:t>
            </a:r>
            <a:r>
              <a:rPr lang="fr-FR" dirty="0"/>
              <a:t>, </a:t>
            </a:r>
            <a:r>
              <a:rPr lang="fr-FR" dirty="0" err="1"/>
              <a:t>tel_portable_i</a:t>
            </a:r>
            <a:r>
              <a:rPr lang="fr-FR" dirty="0"/>
              <a:t>)</a:t>
            </a:r>
          </a:p>
          <a:p>
            <a:r>
              <a:rPr lang="fr-FR" dirty="0"/>
              <a:t>Emprunt (</a:t>
            </a:r>
            <a:r>
              <a:rPr lang="fr-FR" u="sng" dirty="0" err="1"/>
              <a:t>id_em</a:t>
            </a:r>
            <a:r>
              <a:rPr lang="fr-FR" dirty="0"/>
              <a:t>, </a:t>
            </a:r>
            <a:r>
              <a:rPr lang="fr-FR" dirty="0" err="1"/>
              <a:t>date_em</a:t>
            </a:r>
            <a:r>
              <a:rPr lang="fr-FR" dirty="0"/>
              <a:t>, </a:t>
            </a:r>
            <a:r>
              <a:rPr lang="fr-FR" dirty="0" err="1"/>
              <a:t>delais_em</a:t>
            </a:r>
            <a:r>
              <a:rPr lang="fr-FR" dirty="0"/>
              <a:t>, </a:t>
            </a:r>
            <a:r>
              <a:rPr lang="fr-FR" dirty="0" err="1"/>
              <a:t>id_i</a:t>
            </a:r>
            <a:r>
              <a:rPr lang="fr-FR" dirty="0"/>
              <a:t>#, </a:t>
            </a:r>
            <a:r>
              <a:rPr lang="fr-FR" dirty="0" err="1"/>
              <a:t>ref_e</a:t>
            </a:r>
            <a:r>
              <a:rPr lang="fr-FR" dirty="0"/>
              <a:t>#)</a:t>
            </a:r>
          </a:p>
          <a:p>
            <a:pPr marL="0" indent="0">
              <a:buNone/>
            </a:pPr>
            <a:r>
              <a:rPr lang="fr-FR" dirty="0"/>
              <a:t>Légende :</a:t>
            </a:r>
          </a:p>
          <a:p>
            <a:pPr marL="457200" lvl="1" indent="0">
              <a:buNone/>
            </a:pPr>
            <a:r>
              <a:rPr lang="fr-FR" dirty="0"/>
              <a:t>x : relation</a:t>
            </a:r>
          </a:p>
          <a:p>
            <a:pPr marL="457200" lvl="1" indent="0">
              <a:buNone/>
            </a:pPr>
            <a:r>
              <a:rPr lang="fr-FR" u="sng" dirty="0"/>
              <a:t>x</a:t>
            </a:r>
            <a:r>
              <a:rPr lang="fr-FR" dirty="0"/>
              <a:t> : clef primaire</a:t>
            </a:r>
          </a:p>
          <a:p>
            <a:pPr marL="457200" lvl="1" indent="0">
              <a:buNone/>
            </a:pPr>
            <a:r>
              <a:rPr lang="fr-FR" dirty="0"/>
              <a:t>x# : clef étrangère</a:t>
            </a:r>
          </a:p>
        </p:txBody>
      </p:sp>
    </p:spTree>
    <p:extLst>
      <p:ext uri="{BB962C8B-B14F-4D97-AF65-F5344CB8AC3E}">
        <p14:creationId xmlns:p14="http://schemas.microsoft.com/office/powerpoint/2010/main" val="94640525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935736" y="-32981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Le passage au SQL </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935736" y="862457"/>
            <a:ext cx="10515600" cy="5248412"/>
          </a:xfrm>
        </p:spPr>
        <p:txBody>
          <a:bodyPr>
            <a:normAutofit/>
          </a:bodyPr>
          <a:lstStyle/>
          <a:p>
            <a:pPr marL="0" indent="0">
              <a:buNone/>
            </a:pPr>
            <a:r>
              <a:rPr lang="fr-FR" u="sng" dirty="0"/>
              <a:t>Les règles de passage </a:t>
            </a:r>
            <a:r>
              <a:rPr lang="fr-FR" dirty="0"/>
              <a:t>au </a:t>
            </a:r>
            <a:r>
              <a:rPr lang="fr-FR" b="1" dirty="0"/>
              <a:t>SQL</a:t>
            </a:r>
            <a:r>
              <a:rPr lang="fr-FR" dirty="0"/>
              <a:t> sont assez simples :</a:t>
            </a:r>
          </a:p>
          <a:p>
            <a:pPr marL="0" indent="0">
              <a:buNone/>
            </a:pPr>
            <a:endParaRPr lang="fr-FR" dirty="0"/>
          </a:p>
          <a:p>
            <a:r>
              <a:rPr lang="fr-FR" dirty="0"/>
              <a:t>chaque </a:t>
            </a:r>
            <a:r>
              <a:rPr lang="fr-FR" b="1" dirty="0"/>
              <a:t>relation</a:t>
            </a:r>
            <a:r>
              <a:rPr lang="fr-FR" dirty="0"/>
              <a:t> devient une </a:t>
            </a:r>
            <a:r>
              <a:rPr lang="fr-FR" b="1" dirty="0"/>
              <a:t>table</a:t>
            </a:r>
            <a:r>
              <a:rPr lang="fr-FR" dirty="0"/>
              <a:t> ;</a:t>
            </a:r>
          </a:p>
          <a:p>
            <a:r>
              <a:rPr lang="fr-FR" dirty="0"/>
              <a:t>chaque </a:t>
            </a:r>
            <a:r>
              <a:rPr lang="fr-FR" b="1" dirty="0"/>
              <a:t>attribut</a:t>
            </a:r>
            <a:r>
              <a:rPr lang="fr-FR" dirty="0"/>
              <a:t> de la relation devient une colonne de la </a:t>
            </a:r>
            <a:r>
              <a:rPr lang="fr-FR" b="1" dirty="0"/>
              <a:t>table</a:t>
            </a:r>
            <a:r>
              <a:rPr lang="fr-FR" dirty="0"/>
              <a:t> correspondante ;</a:t>
            </a:r>
          </a:p>
          <a:p>
            <a:r>
              <a:rPr lang="fr-FR" dirty="0"/>
              <a:t>chaque </a:t>
            </a:r>
            <a:r>
              <a:rPr lang="fr-FR" b="1" dirty="0"/>
              <a:t>clef primaire </a:t>
            </a:r>
            <a:r>
              <a:rPr lang="fr-FR" dirty="0"/>
              <a:t>devient une </a:t>
            </a:r>
            <a:r>
              <a:rPr lang="fr-FR" b="1" dirty="0"/>
              <a:t>PRIMARY KEY </a:t>
            </a:r>
            <a:r>
              <a:rPr lang="fr-FR" dirty="0"/>
              <a:t>;</a:t>
            </a:r>
          </a:p>
          <a:p>
            <a:r>
              <a:rPr lang="fr-FR" dirty="0"/>
              <a:t>chaque </a:t>
            </a:r>
            <a:r>
              <a:rPr lang="fr-FR" b="1" dirty="0"/>
              <a:t>clef étrangère </a:t>
            </a:r>
            <a:r>
              <a:rPr lang="fr-FR" dirty="0"/>
              <a:t>devient une </a:t>
            </a:r>
            <a:r>
              <a:rPr lang="fr-FR" b="1" dirty="0"/>
              <a:t>FOREIGN KEY</a:t>
            </a:r>
            <a:r>
              <a:rPr lang="fr-FR" dirty="0"/>
              <a:t>.</a:t>
            </a:r>
          </a:p>
          <a:p>
            <a:endParaRPr lang="fr-FR" dirty="0"/>
          </a:p>
          <a:p>
            <a:pPr marL="0" indent="0">
              <a:buNone/>
            </a:pPr>
            <a:endParaRPr lang="fr-FR" dirty="0"/>
          </a:p>
        </p:txBody>
      </p:sp>
    </p:spTree>
    <p:extLst>
      <p:ext uri="{BB962C8B-B14F-4D97-AF65-F5344CB8AC3E}">
        <p14:creationId xmlns:p14="http://schemas.microsoft.com/office/powerpoint/2010/main" val="2633110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Espace réservé du contenu 5" descr="Une image contenant texte, capture d’écran, Police&#10;&#10;Description générée automatiquement">
            <a:extLst>
              <a:ext uri="{FF2B5EF4-FFF2-40B4-BE49-F238E27FC236}">
                <a16:creationId xmlns:a16="http://schemas.microsoft.com/office/drawing/2014/main" id="{176FD5C9-0022-72C7-4D72-BD822DB11554}"/>
              </a:ext>
            </a:extLst>
          </p:cNvPr>
          <p:cNvPicPr>
            <a:picLocks noGrp="1" noChangeAspect="1"/>
          </p:cNvPicPr>
          <p:nvPr>
            <p:ph idx="1"/>
          </p:nvPr>
        </p:nvPicPr>
        <p:blipFill>
          <a:blip r:embed="rId2"/>
          <a:stretch>
            <a:fillRect/>
          </a:stretch>
        </p:blipFill>
        <p:spPr>
          <a:xfrm>
            <a:off x="3259154" y="643466"/>
            <a:ext cx="5673692" cy="5571067"/>
          </a:xfrm>
          <a:prstGeom prst="rect">
            <a:avLst/>
          </a:prstGeom>
        </p:spPr>
      </p:pic>
    </p:spTree>
    <p:extLst>
      <p:ext uri="{BB962C8B-B14F-4D97-AF65-F5344CB8AC3E}">
        <p14:creationId xmlns:p14="http://schemas.microsoft.com/office/powerpoint/2010/main" val="2001798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935736" y="0"/>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Normalisation </a:t>
            </a:r>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935736" y="1115122"/>
            <a:ext cx="10515600" cy="5475249"/>
          </a:xfrm>
        </p:spPr>
        <p:txBody>
          <a:bodyPr>
            <a:normAutofit fontScale="77500" lnSpcReduction="20000"/>
          </a:bodyPr>
          <a:lstStyle/>
          <a:p>
            <a:pPr marL="0" indent="0">
              <a:buNone/>
            </a:pPr>
            <a:r>
              <a:rPr lang="fr-FR" dirty="0">
                <a:solidFill>
                  <a:schemeClr val="tx2">
                    <a:lumMod val="90000"/>
                    <a:lumOff val="10000"/>
                  </a:schemeClr>
                </a:solidFill>
              </a:rPr>
              <a:t>Règles de vérification des niveaux de normalisation</a:t>
            </a:r>
          </a:p>
          <a:p>
            <a:pPr marL="0" indent="0">
              <a:buNone/>
            </a:pPr>
            <a:r>
              <a:rPr lang="fr-FR" dirty="0"/>
              <a:t>Il existe différents niveaux de normalisation (ou formes normales). Les trois premiers niveaux de normalisations sont les plus répandus et les plus appliqués.</a:t>
            </a:r>
          </a:p>
          <a:p>
            <a:pPr marL="0" indent="0">
              <a:buNone/>
            </a:pPr>
            <a:r>
              <a:rPr lang="fr-FR" dirty="0"/>
              <a:t>La classification de ces trois premiers niveaux de normalisation repose sur les dépendances fonctionnelles entre la clef primaire de la relation et ses autres attributs.</a:t>
            </a:r>
          </a:p>
          <a:p>
            <a:r>
              <a:rPr lang="fr-FR" dirty="0"/>
              <a:t>Pour être en première forme normale (1FN ou 1NF) : les attributs d'une relation doivent être </a:t>
            </a:r>
            <a:r>
              <a:rPr lang="fr-FR" b="1" dirty="0"/>
              <a:t>atomiques</a:t>
            </a:r>
            <a:r>
              <a:rPr lang="fr-FR" dirty="0"/>
              <a:t> et doivent être en dépendance fonctionnelle avec la clef primaire de cette dernière.</a:t>
            </a:r>
          </a:p>
          <a:p>
            <a:endParaRPr lang="fr-FR" dirty="0"/>
          </a:p>
          <a:p>
            <a:r>
              <a:rPr lang="fr-FR" dirty="0"/>
              <a:t>Pour être en deuxième forme normale (2FN ou 2NF) : il faut être en 1FN et que toutes les </a:t>
            </a:r>
            <a:r>
              <a:rPr lang="fr-FR" b="1" dirty="0"/>
              <a:t>dépendances fonctionnelles </a:t>
            </a:r>
            <a:r>
              <a:rPr lang="fr-FR" dirty="0"/>
              <a:t>entre la </a:t>
            </a:r>
            <a:r>
              <a:rPr lang="fr-FR" b="1" dirty="0"/>
              <a:t>clef primaire </a:t>
            </a:r>
            <a:r>
              <a:rPr lang="fr-FR" dirty="0"/>
              <a:t>et les autres attributs de la relation soient </a:t>
            </a:r>
            <a:r>
              <a:rPr lang="fr-FR" b="1" dirty="0"/>
              <a:t>élémentaires</a:t>
            </a:r>
            <a:r>
              <a:rPr lang="fr-FR" dirty="0"/>
              <a:t>. Autrement dit, les attributs doivent dépendre de la totalité de la clef.</a:t>
            </a:r>
          </a:p>
          <a:p>
            <a:endParaRPr lang="fr-FR" dirty="0"/>
          </a:p>
          <a:p>
            <a:r>
              <a:rPr lang="fr-FR" dirty="0"/>
              <a:t>Pour être en troisième forme normale (3FN ou 3NF) : il faut être en 2FN et que toutes les </a:t>
            </a:r>
            <a:r>
              <a:rPr lang="fr-FR" b="1" dirty="0"/>
              <a:t>dépendances fonctionnelles </a:t>
            </a:r>
            <a:r>
              <a:rPr lang="fr-FR" dirty="0"/>
              <a:t>entre la </a:t>
            </a:r>
            <a:r>
              <a:rPr lang="fr-FR" b="1" dirty="0"/>
              <a:t>clef primaire </a:t>
            </a:r>
            <a:r>
              <a:rPr lang="fr-FR" dirty="0"/>
              <a:t>de la relation et les autres attributs soient </a:t>
            </a:r>
            <a:r>
              <a:rPr lang="fr-FR" b="1" dirty="0"/>
              <a:t>directes</a:t>
            </a:r>
          </a:p>
        </p:txBody>
      </p:sp>
    </p:spTree>
    <p:extLst>
      <p:ext uri="{BB962C8B-B14F-4D97-AF65-F5344CB8AC3E}">
        <p14:creationId xmlns:p14="http://schemas.microsoft.com/office/powerpoint/2010/main" val="246519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38200" y="365125"/>
            <a:ext cx="10515600" cy="1325563"/>
          </a:xfrm>
        </p:spPr>
        <p:txBody>
          <a:bodyPr vert="horz" lIns="91440" tIns="45720" rIns="91440" bIns="45720" rtlCol="0">
            <a:normAutofit/>
          </a:bodyPr>
          <a:lstStyle/>
          <a:p>
            <a:r>
              <a:rPr lang="fr-FR" sz="4200"/>
              <a:t>Extensions MERISE II </a:t>
            </a:r>
            <a:br>
              <a:rPr lang="fr-FR" sz="4200"/>
            </a:br>
            <a:r>
              <a:rPr lang="fr-FR" sz="4200" i="1"/>
              <a:t>Identification relative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38200" y="1929384"/>
            <a:ext cx="10515600" cy="4251960"/>
          </a:xfrm>
        </p:spPr>
        <p:txBody>
          <a:bodyPr>
            <a:normAutofit/>
          </a:bodyPr>
          <a:lstStyle/>
          <a:p>
            <a:pPr marL="0" indent="0">
              <a:buNone/>
            </a:pPr>
            <a:r>
              <a:rPr lang="fr-FR" sz="2200"/>
              <a:t>Elle intervient lorsque l'identifiant d'une entité ne suffit pas à l'identifier de manière unique.</a:t>
            </a:r>
          </a:p>
          <a:p>
            <a:pPr marL="0" indent="0">
              <a:buNone/>
            </a:pPr>
            <a:r>
              <a:rPr lang="fr-FR" sz="2200" u="sng"/>
              <a:t>Exemple:</a:t>
            </a:r>
          </a:p>
          <a:p>
            <a:pPr marL="0" indent="0">
              <a:buNone/>
            </a:pPr>
            <a:r>
              <a:rPr lang="fr-FR" sz="2200"/>
              <a:t>un immeuble est identifié par son numéro de rue, or il faut connaître le nom ou l'identifiant de la rue pour trouver l'immeuble.</a:t>
            </a:r>
          </a:p>
        </p:txBody>
      </p:sp>
    </p:spTree>
    <p:extLst>
      <p:ext uri="{BB962C8B-B14F-4D97-AF65-F5344CB8AC3E}">
        <p14:creationId xmlns:p14="http://schemas.microsoft.com/office/powerpoint/2010/main" val="2977306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fr-FR" sz="4200"/>
              <a:t>Extensions MERISE II </a:t>
            </a:r>
            <a:br>
              <a:rPr lang="fr-FR" sz="4200"/>
            </a:br>
            <a:r>
              <a:rPr lang="fr-FR" sz="4200" i="1"/>
              <a:t>Identification relative</a:t>
            </a:r>
          </a:p>
        </p:txBody>
      </p:sp>
      <p:sp>
        <p:nvSpPr>
          <p:cNvPr id="410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630936" y="2660904"/>
            <a:ext cx="4818888" cy="3547872"/>
          </a:xfrm>
        </p:spPr>
        <p:txBody>
          <a:bodyPr anchor="t">
            <a:normAutofit/>
          </a:bodyPr>
          <a:lstStyle/>
          <a:p>
            <a:pPr marL="0" indent="0">
              <a:buNone/>
            </a:pPr>
            <a:r>
              <a:rPr lang="fr-FR" sz="2200" dirty="0"/>
              <a:t>Elle intervient lorsque l'identifiant d'une entité ne suffit pas à l'identifier de manière unique.</a:t>
            </a:r>
          </a:p>
          <a:p>
            <a:pPr marL="0" indent="0">
              <a:buNone/>
            </a:pPr>
            <a:r>
              <a:rPr lang="fr-FR" sz="2200" u="sng" dirty="0"/>
              <a:t>Exemple:</a:t>
            </a:r>
          </a:p>
          <a:p>
            <a:pPr marL="0" indent="0">
              <a:buNone/>
            </a:pPr>
            <a:r>
              <a:rPr lang="fr-FR" sz="2200" dirty="0"/>
              <a:t>un immeuble est identifié par son numéro de rue, or il faut connaître le nom ou l'identifiant de la rue pour trouver l'immeuble.</a:t>
            </a:r>
          </a:p>
        </p:txBody>
      </p:sp>
      <p:pic>
        <p:nvPicPr>
          <p:cNvPr id="4098" name="Picture 2" descr="Image non disponible">
            <a:extLst>
              <a:ext uri="{FF2B5EF4-FFF2-40B4-BE49-F238E27FC236}">
                <a16:creationId xmlns:a16="http://schemas.microsoft.com/office/drawing/2014/main" id="{718D31DC-C41F-4D2A-D9ED-2872776D49B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09443" y="1634835"/>
            <a:ext cx="5848573" cy="3844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385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838200" y="365125"/>
            <a:ext cx="10515600" cy="1325563"/>
          </a:xfrm>
        </p:spPr>
        <p:txBody>
          <a:bodyPr vert="horz" lIns="91440" tIns="45720" rIns="91440" bIns="45720" rtlCol="0">
            <a:normAutofit/>
          </a:bodyPr>
          <a:lstStyle/>
          <a:p>
            <a:r>
              <a:rPr lang="fr-FR" sz="4200"/>
              <a:t>Extensions MERISE II </a:t>
            </a:r>
            <a:br>
              <a:rPr lang="fr-FR" sz="4200"/>
            </a:br>
            <a:r>
              <a:rPr lang="fr-FR" sz="4200" i="1"/>
              <a:t>Identification relative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838200" y="1929384"/>
            <a:ext cx="10515600" cy="4251960"/>
          </a:xfrm>
        </p:spPr>
        <p:txBody>
          <a:bodyPr>
            <a:normAutofit fontScale="85000" lnSpcReduction="20000"/>
          </a:bodyPr>
          <a:lstStyle/>
          <a:p>
            <a:pPr marL="0" indent="0">
              <a:buNone/>
            </a:pPr>
            <a:r>
              <a:rPr lang="fr-FR" sz="2200" dirty="0"/>
              <a:t>Les parenthèses autour des cardinalités signifient que les entités du côté de ces cardinalités seront identifiées par la concaténation de leurs identifiant.</a:t>
            </a:r>
          </a:p>
          <a:p>
            <a:pPr marL="0" indent="0">
              <a:buNone/>
            </a:pPr>
            <a:endParaRPr lang="fr-FR" sz="2200" dirty="0"/>
          </a:p>
          <a:p>
            <a:pPr marL="0" indent="0">
              <a:buNone/>
            </a:pPr>
            <a:r>
              <a:rPr lang="fr-FR" sz="2200" u="sng" dirty="0"/>
              <a:t>Niveau relationnel :</a:t>
            </a:r>
          </a:p>
          <a:p>
            <a:pPr marL="0" indent="0">
              <a:buNone/>
            </a:pPr>
            <a:r>
              <a:rPr lang="fr-FR" sz="2200" dirty="0"/>
              <a:t>Rue (</a:t>
            </a:r>
            <a:r>
              <a:rPr lang="fr-FR" sz="2200" u="sng" dirty="0" err="1"/>
              <a:t>code_rue</a:t>
            </a:r>
            <a:r>
              <a:rPr lang="fr-FR" sz="2200" u="sng" dirty="0"/>
              <a:t>,</a:t>
            </a:r>
            <a:r>
              <a:rPr lang="fr-FR" sz="2200" dirty="0"/>
              <a:t> </a:t>
            </a:r>
            <a:r>
              <a:rPr lang="fr-FR" sz="2200" dirty="0" err="1"/>
              <a:t>nom_rue</a:t>
            </a:r>
            <a:r>
              <a:rPr lang="fr-FR" sz="2200" dirty="0"/>
              <a:t>)</a:t>
            </a:r>
          </a:p>
          <a:p>
            <a:pPr marL="0" indent="0">
              <a:buNone/>
            </a:pPr>
            <a:r>
              <a:rPr lang="fr-FR" sz="2200" dirty="0"/>
              <a:t>Immeuble (</a:t>
            </a:r>
            <a:r>
              <a:rPr lang="fr-FR" sz="2200" u="sng" dirty="0" err="1"/>
              <a:t>num_immeuble</a:t>
            </a:r>
            <a:r>
              <a:rPr lang="fr-FR" sz="2200" dirty="0"/>
              <a:t>, </a:t>
            </a:r>
            <a:r>
              <a:rPr lang="fr-FR" sz="2200" dirty="0" err="1"/>
              <a:t>code_rue</a:t>
            </a:r>
            <a:r>
              <a:rPr lang="fr-FR" sz="2200" dirty="0"/>
              <a:t>#, </a:t>
            </a:r>
            <a:r>
              <a:rPr lang="fr-FR" sz="2200" dirty="0" err="1"/>
              <a:t>nb_etages_total</a:t>
            </a:r>
            <a:r>
              <a:rPr lang="fr-FR" sz="2200" dirty="0"/>
              <a:t>)</a:t>
            </a:r>
          </a:p>
          <a:p>
            <a:pPr marL="0" indent="0">
              <a:buNone/>
            </a:pPr>
            <a:r>
              <a:rPr lang="fr-FR" sz="2200" dirty="0"/>
              <a:t>Etage (</a:t>
            </a:r>
            <a:r>
              <a:rPr lang="fr-FR" sz="2200" u="sng" dirty="0" err="1"/>
              <a:t>num_etage</a:t>
            </a:r>
            <a:r>
              <a:rPr lang="fr-FR" sz="2200" u="sng" dirty="0"/>
              <a:t>, </a:t>
            </a:r>
            <a:r>
              <a:rPr lang="fr-FR" sz="2200" u="sng" dirty="0" err="1"/>
              <a:t>num_immeuble</a:t>
            </a:r>
            <a:r>
              <a:rPr lang="fr-FR" sz="2200" u="sng" dirty="0"/>
              <a:t>#, </a:t>
            </a:r>
            <a:r>
              <a:rPr lang="fr-FR" sz="2200" u="sng" dirty="0" err="1"/>
              <a:t>code_rue</a:t>
            </a:r>
            <a:r>
              <a:rPr lang="fr-FR" sz="2200" u="sng" dirty="0"/>
              <a:t>#, </a:t>
            </a:r>
            <a:r>
              <a:rPr lang="fr-FR" sz="2200" dirty="0" err="1"/>
              <a:t>nb_appartements_tot</a:t>
            </a:r>
            <a:r>
              <a:rPr lang="fr-FR" sz="2200" dirty="0"/>
              <a:t>)</a:t>
            </a:r>
          </a:p>
          <a:p>
            <a:pPr marL="0" indent="0">
              <a:buNone/>
            </a:pPr>
            <a:r>
              <a:rPr lang="fr-FR" sz="2200" dirty="0"/>
              <a:t>Appartement (</a:t>
            </a:r>
            <a:r>
              <a:rPr lang="fr-FR" sz="2200" u="sng" dirty="0" err="1"/>
              <a:t>lettre_appartement</a:t>
            </a:r>
            <a:r>
              <a:rPr lang="fr-FR" sz="2200" u="sng" dirty="0"/>
              <a:t>, </a:t>
            </a:r>
            <a:r>
              <a:rPr lang="fr-FR" sz="2200" u="sng" dirty="0" err="1"/>
              <a:t>num_etage</a:t>
            </a:r>
            <a:r>
              <a:rPr lang="fr-FR" sz="2200" u="sng" dirty="0"/>
              <a:t>#, </a:t>
            </a:r>
            <a:r>
              <a:rPr lang="fr-FR" sz="2200" u="sng" dirty="0" err="1"/>
              <a:t>num_immeuble</a:t>
            </a:r>
            <a:r>
              <a:rPr lang="fr-FR" sz="2200" u="sng" dirty="0"/>
              <a:t>#, </a:t>
            </a:r>
            <a:r>
              <a:rPr lang="fr-FR" sz="2200" u="sng" dirty="0" err="1"/>
              <a:t>code_rue</a:t>
            </a:r>
            <a:r>
              <a:rPr lang="fr-FR" sz="2200" dirty="0"/>
              <a:t>#, </a:t>
            </a:r>
            <a:r>
              <a:rPr lang="fr-FR" sz="2200" dirty="0" err="1"/>
              <a:t>nb_pieces_total</a:t>
            </a:r>
            <a:r>
              <a:rPr lang="fr-FR" sz="2200" dirty="0"/>
              <a:t>)</a:t>
            </a:r>
          </a:p>
          <a:p>
            <a:pPr marL="0" indent="0">
              <a:buNone/>
            </a:pPr>
            <a:endParaRPr lang="fr-FR" sz="2200" dirty="0"/>
          </a:p>
          <a:p>
            <a:pPr marL="0" indent="0">
              <a:buNone/>
            </a:pPr>
            <a:r>
              <a:rPr lang="fr-FR" sz="2200" dirty="0"/>
              <a:t>Légende :</a:t>
            </a:r>
          </a:p>
          <a:p>
            <a:pPr marL="0" indent="0">
              <a:buNone/>
            </a:pPr>
            <a:r>
              <a:rPr lang="fr-FR" sz="2200" dirty="0"/>
              <a:t>x : relation</a:t>
            </a:r>
          </a:p>
          <a:p>
            <a:pPr marL="0" indent="0">
              <a:buNone/>
            </a:pPr>
            <a:r>
              <a:rPr lang="fr-FR" sz="2200" u="sng" dirty="0"/>
              <a:t>x</a:t>
            </a:r>
            <a:r>
              <a:rPr lang="fr-FR" sz="2200" dirty="0"/>
              <a:t> : clef primaire</a:t>
            </a:r>
          </a:p>
          <a:p>
            <a:pPr marL="0" indent="0">
              <a:buNone/>
            </a:pPr>
            <a:r>
              <a:rPr lang="fr-FR" sz="2200" dirty="0"/>
              <a:t>x# : clef étrangère</a:t>
            </a:r>
          </a:p>
        </p:txBody>
      </p:sp>
    </p:spTree>
    <p:extLst>
      <p:ext uri="{BB962C8B-B14F-4D97-AF65-F5344CB8AC3E}">
        <p14:creationId xmlns:p14="http://schemas.microsoft.com/office/powerpoint/2010/main" val="1671849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fr-FR" sz="4200" dirty="0"/>
              <a:t>Extensions MERISE II </a:t>
            </a:r>
            <a:br>
              <a:rPr lang="fr-FR" sz="4200" dirty="0"/>
            </a:br>
            <a:r>
              <a:rPr lang="fr-FR" sz="4200" i="1" dirty="0"/>
              <a:t>Héritage</a:t>
            </a:r>
          </a:p>
        </p:txBody>
      </p:sp>
      <p:sp>
        <p:nvSpPr>
          <p:cNvPr id="6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630936" y="2660904"/>
            <a:ext cx="4818888" cy="3547872"/>
          </a:xfrm>
        </p:spPr>
        <p:txBody>
          <a:bodyPr anchor="t">
            <a:normAutofit/>
          </a:bodyPr>
          <a:lstStyle/>
          <a:p>
            <a:pPr marL="0" indent="0">
              <a:buNone/>
            </a:pPr>
            <a:r>
              <a:rPr lang="fr-FR" sz="2200" dirty="0"/>
              <a:t>L'héritage a du sens lorsque plusieurs entités possèdent des propriétés similaires.</a:t>
            </a:r>
          </a:p>
        </p:txBody>
      </p:sp>
      <p:pic>
        <p:nvPicPr>
          <p:cNvPr id="6146" name="Picture 2" descr="Image non disponible">
            <a:hlinkClick r:id="rId3"/>
            <a:extLst>
              <a:ext uri="{FF2B5EF4-FFF2-40B4-BE49-F238E27FC236}">
                <a16:creationId xmlns:a16="http://schemas.microsoft.com/office/drawing/2014/main" id="{9F6F7258-C1A5-CB56-2D8C-8A08BDD2F25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9048" y="1443300"/>
            <a:ext cx="5458968" cy="397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04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0ECB6A-A65D-AF69-4065-0F841499D67F}"/>
              </a:ext>
            </a:extLst>
          </p:cNvPr>
          <p:cNvSpPr>
            <a:spLocks noGrp="1"/>
          </p:cNvSpPr>
          <p:nvPr>
            <p:ph type="title"/>
          </p:nvPr>
        </p:nvSpPr>
        <p:spPr>
          <a:xfrm>
            <a:off x="1162664" y="-332965"/>
            <a:ext cx="10515600" cy="1325563"/>
          </a:xfrm>
        </p:spPr>
        <p:txBody>
          <a:bodyPr vert="horz" lIns="91440" tIns="45720" rIns="91440" bIns="45720" rtlCol="0" anchor="ctr">
            <a:normAutofit/>
          </a:bodyPr>
          <a:lstStyle/>
          <a:p>
            <a:pPr algn="ctr"/>
            <a:r>
              <a:rPr lang="fr-FR">
                <a:solidFill>
                  <a:schemeClr val="tx2">
                    <a:lumMod val="90000"/>
                    <a:lumOff val="10000"/>
                  </a:schemeClr>
                </a:solidFill>
              </a:rPr>
              <a:t>Phase d’analyse et conception </a:t>
            </a:r>
            <a:endParaRPr lang="fr-FR" dirty="0">
              <a:solidFill>
                <a:schemeClr val="tx2">
                  <a:lumMod val="90000"/>
                  <a:lumOff val="10000"/>
                </a:schemeClr>
              </a:solidFill>
            </a:endParaRPr>
          </a:p>
        </p:txBody>
      </p:sp>
      <p:sp>
        <p:nvSpPr>
          <p:cNvPr id="3" name="Espace réservé du contenu 2">
            <a:extLst>
              <a:ext uri="{FF2B5EF4-FFF2-40B4-BE49-F238E27FC236}">
                <a16:creationId xmlns:a16="http://schemas.microsoft.com/office/drawing/2014/main" id="{1AD3B479-B41D-B973-586A-61981597EEC3}"/>
              </a:ext>
            </a:extLst>
          </p:cNvPr>
          <p:cNvSpPr>
            <a:spLocks noGrp="1"/>
          </p:cNvSpPr>
          <p:nvPr>
            <p:ph idx="1"/>
          </p:nvPr>
        </p:nvSpPr>
        <p:spPr>
          <a:xfrm>
            <a:off x="1015181" y="1253330"/>
            <a:ext cx="10515600" cy="5415693"/>
          </a:xfrm>
        </p:spPr>
        <p:txBody>
          <a:bodyPr>
            <a:normAutofit fontScale="92500" lnSpcReduction="10000"/>
          </a:bodyPr>
          <a:lstStyle/>
          <a:p>
            <a:pPr marL="0" indent="0">
              <a:buNone/>
            </a:pPr>
            <a:r>
              <a:rPr lang="fr-FR"/>
              <a:t>La phase </a:t>
            </a:r>
            <a:r>
              <a:rPr lang="fr-FR" b="1"/>
              <a:t>d'analyse</a:t>
            </a:r>
            <a:r>
              <a:rPr lang="fr-FR"/>
              <a:t> et de </a:t>
            </a:r>
            <a:r>
              <a:rPr lang="fr-FR" b="1"/>
              <a:t>conception</a:t>
            </a:r>
            <a:r>
              <a:rPr lang="fr-FR"/>
              <a:t> est cruciale pour le succès d'un projet, car elle permet de clarifier les </a:t>
            </a:r>
            <a:r>
              <a:rPr lang="fr-FR" b="1"/>
              <a:t>exigences</a:t>
            </a:r>
            <a:r>
              <a:rPr lang="fr-FR"/>
              <a:t>, d'identifier les </a:t>
            </a:r>
            <a:r>
              <a:rPr lang="fr-FR" b="1"/>
              <a:t>risques</a:t>
            </a:r>
            <a:r>
              <a:rPr lang="fr-FR"/>
              <a:t> et de définir l'architecture du système.</a:t>
            </a:r>
          </a:p>
          <a:p>
            <a:pPr marL="0" indent="0">
              <a:buNone/>
            </a:pPr>
            <a:r>
              <a:rPr lang="fr-FR" u="sng"/>
              <a:t>Objectifs : </a:t>
            </a:r>
          </a:p>
          <a:p>
            <a:pPr marL="514350" indent="-514350">
              <a:buFont typeface="+mj-lt"/>
              <a:buAutoNum type="arabicPeriod"/>
            </a:pPr>
            <a:r>
              <a:rPr lang="fr-FR"/>
              <a:t>Comprendre les </a:t>
            </a:r>
            <a:r>
              <a:rPr lang="fr-FR" b="1"/>
              <a:t>besoins</a:t>
            </a:r>
            <a:r>
              <a:rPr lang="fr-FR"/>
              <a:t> des utilisateurs et des parties prenantes.</a:t>
            </a:r>
          </a:p>
          <a:p>
            <a:pPr marL="514350" indent="-514350">
              <a:buFont typeface="+mj-lt"/>
              <a:buAutoNum type="arabicPeriod"/>
            </a:pPr>
            <a:r>
              <a:rPr lang="fr-FR" b="1"/>
              <a:t>Clarifier</a:t>
            </a:r>
            <a:r>
              <a:rPr lang="fr-FR"/>
              <a:t> et prioriser les exigences.</a:t>
            </a:r>
          </a:p>
          <a:p>
            <a:pPr marL="514350" indent="-514350">
              <a:buFont typeface="+mj-lt"/>
              <a:buAutoNum type="arabicPeriod"/>
            </a:pPr>
            <a:r>
              <a:rPr lang="fr-FR"/>
              <a:t>Créer une représentation abstraite du système.</a:t>
            </a:r>
          </a:p>
          <a:p>
            <a:pPr marL="514350" indent="-514350">
              <a:buFont typeface="+mj-lt"/>
              <a:buAutoNum type="arabicPeriod"/>
            </a:pPr>
            <a:r>
              <a:rPr lang="fr-FR"/>
              <a:t>Définir </a:t>
            </a:r>
            <a:r>
              <a:rPr lang="fr-FR" b="1"/>
              <a:t>l'architecture</a:t>
            </a:r>
            <a:r>
              <a:rPr lang="fr-FR"/>
              <a:t> du système.</a:t>
            </a:r>
          </a:p>
          <a:p>
            <a:pPr marL="514350" indent="-514350">
              <a:buFont typeface="+mj-lt"/>
              <a:buAutoNum type="arabicPeriod"/>
            </a:pPr>
            <a:r>
              <a:rPr lang="fr-FR"/>
              <a:t>Détailler la conception des </a:t>
            </a:r>
            <a:r>
              <a:rPr lang="fr-FR" b="1"/>
              <a:t>composants</a:t>
            </a:r>
            <a:r>
              <a:rPr lang="fr-FR"/>
              <a:t> et des </a:t>
            </a:r>
            <a:r>
              <a:rPr lang="fr-FR" b="1"/>
              <a:t>interfaces</a:t>
            </a:r>
            <a:r>
              <a:rPr lang="fr-FR"/>
              <a:t>.</a:t>
            </a:r>
          </a:p>
          <a:p>
            <a:pPr marL="0" indent="0">
              <a:buNone/>
            </a:pPr>
            <a:endParaRPr lang="fr-FR"/>
          </a:p>
          <a:p>
            <a:pPr marL="0" indent="0">
              <a:buNone/>
            </a:pPr>
            <a:r>
              <a:rPr lang="fr-FR"/>
              <a:t>Pour bien appréhender la phase d'analyse et de conception d'un projet informatique, il est essentiel de suivre une </a:t>
            </a:r>
            <a:r>
              <a:rPr lang="fr-FR" b="1"/>
              <a:t>approche structurée</a:t>
            </a:r>
            <a:r>
              <a:rPr lang="fr-FR"/>
              <a:t> et </a:t>
            </a:r>
            <a:r>
              <a:rPr lang="fr-FR" b="1"/>
              <a:t>méthodique</a:t>
            </a:r>
            <a:r>
              <a:rPr lang="fr-FR"/>
              <a:t>. </a:t>
            </a:r>
          </a:p>
          <a:p>
            <a:pPr marL="0" indent="0">
              <a:buNone/>
            </a:pPr>
            <a:endParaRPr lang="fr-FR" dirty="0"/>
          </a:p>
        </p:txBody>
      </p:sp>
    </p:spTree>
    <p:extLst>
      <p:ext uri="{BB962C8B-B14F-4D97-AF65-F5344CB8AC3E}">
        <p14:creationId xmlns:p14="http://schemas.microsoft.com/office/powerpoint/2010/main" val="1001435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630936" y="640080"/>
            <a:ext cx="4818888" cy="1481328"/>
          </a:xfrm>
        </p:spPr>
        <p:txBody>
          <a:bodyPr vert="horz" lIns="91440" tIns="45720" rIns="91440" bIns="45720" rtlCol="0" anchor="b">
            <a:normAutofit fontScale="90000"/>
          </a:bodyPr>
          <a:lstStyle/>
          <a:p>
            <a:r>
              <a:rPr lang="fr-FR" sz="4200" dirty="0"/>
              <a:t>Extensions MERISE II </a:t>
            </a:r>
            <a:br>
              <a:rPr lang="fr-FR" sz="4200" dirty="0"/>
            </a:br>
            <a:r>
              <a:rPr lang="fr-FR" sz="4200" i="1" dirty="0"/>
              <a:t>Héritage par disjonction </a:t>
            </a:r>
          </a:p>
        </p:txBody>
      </p:sp>
      <p:sp>
        <p:nvSpPr>
          <p:cNvPr id="6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630936" y="2660904"/>
            <a:ext cx="4818888" cy="3547872"/>
          </a:xfrm>
        </p:spPr>
        <p:txBody>
          <a:bodyPr anchor="t">
            <a:normAutofit/>
          </a:bodyPr>
          <a:lstStyle/>
          <a:p>
            <a:pPr marL="0" indent="0">
              <a:buNone/>
            </a:pPr>
            <a:r>
              <a:rPr lang="fr-FR" sz="2200" dirty="0"/>
              <a:t>un auteur ne peut pas être également un inscrit et un inscrit ne peut pas être également un auteur.</a:t>
            </a:r>
          </a:p>
        </p:txBody>
      </p:sp>
      <p:pic>
        <p:nvPicPr>
          <p:cNvPr id="7170" name="Picture 2" descr="Image non disponible">
            <a:hlinkClick r:id="rId3"/>
            <a:extLst>
              <a:ext uri="{FF2B5EF4-FFF2-40B4-BE49-F238E27FC236}">
                <a16:creationId xmlns:a16="http://schemas.microsoft.com/office/drawing/2014/main" id="{D596C712-E40E-330B-EA97-1AEB64F5F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875" y="1320927"/>
            <a:ext cx="5197847" cy="377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785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fr-FR" sz="3800"/>
              <a:t>Extensions MERISE II </a:t>
            </a:r>
            <a:br>
              <a:rPr lang="fr-FR" sz="3800"/>
            </a:br>
            <a:r>
              <a:rPr lang="fr-FR" sz="3800" i="1"/>
              <a:t>Héritage par couverture</a:t>
            </a:r>
          </a:p>
        </p:txBody>
      </p:sp>
      <p:sp>
        <p:nvSpPr>
          <p:cNvPr id="820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630936" y="2660904"/>
            <a:ext cx="4818888" cy="3547872"/>
          </a:xfrm>
        </p:spPr>
        <p:txBody>
          <a:bodyPr anchor="t">
            <a:normAutofit/>
          </a:bodyPr>
          <a:lstStyle/>
          <a:p>
            <a:pPr marL="0" indent="0">
              <a:buNone/>
            </a:pPr>
            <a:r>
              <a:rPr lang="fr-FR" sz="2200" dirty="0"/>
              <a:t>Toutes les occurrences du sur-type se trouvent dans au moins un des sous-types existants</a:t>
            </a:r>
          </a:p>
        </p:txBody>
      </p:sp>
      <p:pic>
        <p:nvPicPr>
          <p:cNvPr id="8194" name="Picture 2" descr="Image non disponible">
            <a:hlinkClick r:id="rId3"/>
            <a:extLst>
              <a:ext uri="{FF2B5EF4-FFF2-40B4-BE49-F238E27FC236}">
                <a16:creationId xmlns:a16="http://schemas.microsoft.com/office/drawing/2014/main" id="{64B8C816-0EF3-96DF-CAAF-76CD9DC202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9048" y="1443300"/>
            <a:ext cx="5458968" cy="397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80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FDD0208-03EE-BF9E-BFC2-2C87E18813EA}"/>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fr-FR" sz="3800" dirty="0"/>
              <a:t>Extensions MERISE II </a:t>
            </a:r>
            <a:br>
              <a:rPr lang="fr-FR" sz="3800" dirty="0"/>
            </a:br>
            <a:r>
              <a:rPr lang="fr-FR" sz="3800" i="1" dirty="0"/>
              <a:t>Héritage par </a:t>
            </a:r>
            <a:r>
              <a:rPr lang="fr-FR" sz="3800" i="1" dirty="0" err="1"/>
              <a:t>patition</a:t>
            </a:r>
            <a:endParaRPr lang="fr-FR" sz="3800" i="1" dirty="0"/>
          </a:p>
        </p:txBody>
      </p:sp>
      <p:sp>
        <p:nvSpPr>
          <p:cNvPr id="820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7B0627-74A1-6213-2122-C151A6DBBA6C}"/>
              </a:ext>
            </a:extLst>
          </p:cNvPr>
          <p:cNvSpPr>
            <a:spLocks noGrp="1"/>
          </p:cNvSpPr>
          <p:nvPr>
            <p:ph idx="1"/>
          </p:nvPr>
        </p:nvSpPr>
        <p:spPr>
          <a:xfrm>
            <a:off x="630936" y="2660904"/>
            <a:ext cx="4818888" cy="3547872"/>
          </a:xfrm>
        </p:spPr>
        <p:txBody>
          <a:bodyPr anchor="t">
            <a:normAutofit/>
          </a:bodyPr>
          <a:lstStyle/>
          <a:p>
            <a:pPr marL="0" indent="0">
              <a:buNone/>
            </a:pPr>
            <a:r>
              <a:rPr lang="fr-FR" sz="2200" dirty="0"/>
              <a:t>Toutes les occurrences du sur-type se trouvent forcément dans un et un seul des sous-types</a:t>
            </a:r>
          </a:p>
        </p:txBody>
      </p:sp>
      <p:pic>
        <p:nvPicPr>
          <p:cNvPr id="1026" name="Picture 2" descr="Image non disponible">
            <a:extLst>
              <a:ext uri="{FF2B5EF4-FFF2-40B4-BE49-F238E27FC236}">
                <a16:creationId xmlns:a16="http://schemas.microsoft.com/office/drawing/2014/main" id="{DF81B624-AA10-DDCD-0F20-31C373C9F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847" y="1380744"/>
            <a:ext cx="509587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957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BF895A-0453-6D12-E9E0-86292F1F6CB6}"/>
              </a:ext>
            </a:extLst>
          </p:cNvPr>
          <p:cNvSpPr>
            <a:spLocks noGrp="1"/>
          </p:cNvSpPr>
          <p:nvPr>
            <p:ph type="title"/>
          </p:nvPr>
        </p:nvSpPr>
        <p:spPr>
          <a:xfrm>
            <a:off x="838200" y="2559685"/>
            <a:ext cx="10515600" cy="1325563"/>
          </a:xfrm>
        </p:spPr>
        <p:txBody>
          <a:bodyPr vert="horz" lIns="91440" tIns="45720" rIns="91440" bIns="45720" rtlCol="0" anchor="ctr">
            <a:normAutofit fontScale="90000"/>
          </a:bodyPr>
          <a:lstStyle/>
          <a:p>
            <a:pPr algn="ctr"/>
            <a:r>
              <a:rPr lang="fr-FR" sz="9600" dirty="0">
                <a:solidFill>
                  <a:schemeClr val="tx2">
                    <a:lumMod val="90000"/>
                    <a:lumOff val="10000"/>
                  </a:schemeClr>
                </a:solidFill>
              </a:rPr>
              <a:t>UML (</a:t>
            </a:r>
            <a:r>
              <a:rPr lang="fr-FR" sz="9600" b="1" dirty="0" err="1">
                <a:solidFill>
                  <a:srgbClr val="C00000"/>
                </a:solidFill>
              </a:rPr>
              <a:t>U</a:t>
            </a:r>
            <a:r>
              <a:rPr lang="fr-FR" sz="9600" dirty="0" err="1">
                <a:solidFill>
                  <a:schemeClr val="tx2">
                    <a:lumMod val="90000"/>
                    <a:lumOff val="10000"/>
                  </a:schemeClr>
                </a:solidFill>
              </a:rPr>
              <a:t>nified</a:t>
            </a:r>
            <a:r>
              <a:rPr lang="fr-FR" sz="9600" dirty="0">
                <a:solidFill>
                  <a:schemeClr val="tx2">
                    <a:lumMod val="90000"/>
                    <a:lumOff val="10000"/>
                  </a:schemeClr>
                </a:solidFill>
              </a:rPr>
              <a:t> </a:t>
            </a:r>
            <a:r>
              <a:rPr lang="fr-FR" sz="9600" b="1" dirty="0">
                <a:solidFill>
                  <a:srgbClr val="C00000"/>
                </a:solidFill>
              </a:rPr>
              <a:t>M</a:t>
            </a:r>
            <a:r>
              <a:rPr lang="fr-FR" sz="9600" dirty="0">
                <a:solidFill>
                  <a:schemeClr val="tx2">
                    <a:lumMod val="90000"/>
                    <a:lumOff val="10000"/>
                  </a:schemeClr>
                </a:solidFill>
              </a:rPr>
              <a:t>odeling </a:t>
            </a:r>
            <a:r>
              <a:rPr lang="fr-FR" sz="9600" b="1" dirty="0" err="1">
                <a:solidFill>
                  <a:srgbClr val="C00000"/>
                </a:solidFill>
              </a:rPr>
              <a:t>L</a:t>
            </a:r>
            <a:r>
              <a:rPr lang="fr-FR" sz="9600" dirty="0" err="1">
                <a:solidFill>
                  <a:schemeClr val="tx2">
                    <a:lumMod val="90000"/>
                    <a:lumOff val="10000"/>
                  </a:schemeClr>
                </a:solidFill>
              </a:rPr>
              <a:t>anguage</a:t>
            </a:r>
            <a:r>
              <a:rPr lang="fr-FR" sz="9600" dirty="0">
                <a:solidFill>
                  <a:schemeClr val="tx2">
                    <a:lumMod val="90000"/>
                    <a:lumOff val="10000"/>
                  </a:schemeClr>
                </a:solidFill>
              </a:rPr>
              <a:t>) </a:t>
            </a:r>
            <a:endParaRPr lang="fr-FR" dirty="0">
              <a:solidFill>
                <a:schemeClr val="tx2">
                  <a:lumMod val="90000"/>
                  <a:lumOff val="10000"/>
                </a:schemeClr>
              </a:solidFill>
            </a:endParaRPr>
          </a:p>
        </p:txBody>
      </p:sp>
    </p:spTree>
    <p:extLst>
      <p:ext uri="{BB962C8B-B14F-4D97-AF65-F5344CB8AC3E}">
        <p14:creationId xmlns:p14="http://schemas.microsoft.com/office/powerpoint/2010/main" val="2615587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64A280-F4C3-42FA-8033-11EA1B658985}"/>
              </a:ext>
            </a:extLst>
          </p:cNvPr>
          <p:cNvSpPr>
            <a:spLocks noGrp="1"/>
          </p:cNvSpPr>
          <p:nvPr>
            <p:ph type="title"/>
          </p:nvPr>
        </p:nvSpPr>
        <p:spPr>
          <a:xfrm>
            <a:off x="838200" y="-342011"/>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Type de diagrammes</a:t>
            </a:r>
          </a:p>
        </p:txBody>
      </p:sp>
      <p:sp>
        <p:nvSpPr>
          <p:cNvPr id="3" name="Espace réservé du contenu 2">
            <a:extLst>
              <a:ext uri="{FF2B5EF4-FFF2-40B4-BE49-F238E27FC236}">
                <a16:creationId xmlns:a16="http://schemas.microsoft.com/office/drawing/2014/main" id="{C52579B7-2DF7-F186-8E01-06FE69401671}"/>
              </a:ext>
            </a:extLst>
          </p:cNvPr>
          <p:cNvSpPr>
            <a:spLocks noGrp="1"/>
          </p:cNvSpPr>
          <p:nvPr>
            <p:ph idx="1"/>
          </p:nvPr>
        </p:nvSpPr>
        <p:spPr>
          <a:xfrm>
            <a:off x="838200" y="2008505"/>
            <a:ext cx="10515600" cy="435133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2800" b="1" i="0" u="none" strike="noStrike" kern="1200" cap="none" spc="0" normalizeH="0" baseline="0" noProof="0" dirty="0">
                <a:ln>
                  <a:noFill/>
                </a:ln>
                <a:solidFill>
                  <a:prstClr val="black"/>
                </a:solidFill>
                <a:effectLst/>
                <a:uLnTx/>
                <a:uFillTx/>
                <a:latin typeface="Aptos" panose="02110004020202020204"/>
                <a:ea typeface="+mn-ea"/>
                <a:cs typeface="+mn-cs"/>
              </a:rPr>
              <a:t>UML</a:t>
            </a:r>
            <a:r>
              <a:rPr kumimoji="0" lang="fr-FR" sz="2800" b="0" i="0" u="none" strike="noStrike" kern="1200" cap="none" spc="0" normalizeH="0" baseline="0" noProof="0" dirty="0">
                <a:ln>
                  <a:noFill/>
                </a:ln>
                <a:solidFill>
                  <a:prstClr val="black"/>
                </a:solidFill>
                <a:effectLst/>
                <a:uLnTx/>
                <a:uFillTx/>
                <a:latin typeface="Aptos" panose="02110004020202020204"/>
                <a:ea typeface="+mn-ea"/>
                <a:cs typeface="+mn-cs"/>
              </a:rPr>
              <a:t> se compose de plusieurs types de diagrammes, répartis en deux catégories principales : les diagrammes </a:t>
            </a:r>
            <a:r>
              <a:rPr kumimoji="0" lang="fr-FR" sz="2800" b="1" i="0" u="none" strike="noStrike" kern="1200" cap="none" spc="0" normalizeH="0" baseline="0" noProof="0" dirty="0">
                <a:ln>
                  <a:noFill/>
                </a:ln>
                <a:solidFill>
                  <a:prstClr val="black"/>
                </a:solidFill>
                <a:effectLst/>
                <a:uLnTx/>
                <a:uFillTx/>
                <a:latin typeface="Aptos" panose="02110004020202020204"/>
                <a:ea typeface="+mn-ea"/>
                <a:cs typeface="+mn-cs"/>
              </a:rPr>
              <a:t>structurels</a:t>
            </a:r>
            <a:r>
              <a:rPr kumimoji="0" lang="fr-FR" sz="2800" b="0" i="0" u="none" strike="noStrike" kern="1200" cap="none" spc="0" normalizeH="0" baseline="0" noProof="0" dirty="0">
                <a:ln>
                  <a:noFill/>
                </a:ln>
                <a:solidFill>
                  <a:prstClr val="black"/>
                </a:solidFill>
                <a:effectLst/>
                <a:uLnTx/>
                <a:uFillTx/>
                <a:latin typeface="Aptos" panose="02110004020202020204"/>
                <a:ea typeface="+mn-ea"/>
                <a:cs typeface="+mn-cs"/>
              </a:rPr>
              <a:t> et les diagrammes </a:t>
            </a:r>
            <a:r>
              <a:rPr kumimoji="0" lang="fr-FR" sz="2800" b="1" i="0" u="none" strike="noStrike" kern="1200" cap="none" spc="0" normalizeH="0" baseline="0" noProof="0" dirty="0">
                <a:ln>
                  <a:noFill/>
                </a:ln>
                <a:solidFill>
                  <a:prstClr val="black"/>
                </a:solidFill>
                <a:effectLst/>
                <a:uLnTx/>
                <a:uFillTx/>
                <a:latin typeface="Aptos" panose="02110004020202020204"/>
                <a:ea typeface="+mn-ea"/>
                <a:cs typeface="+mn-cs"/>
              </a:rPr>
              <a:t>comportementaux</a:t>
            </a:r>
            <a:r>
              <a:rPr kumimoji="0" lang="fr-FR" sz="2800" b="0" i="0" u="none" strike="noStrike" kern="1200" cap="none" spc="0" normalizeH="0" baseline="0" noProof="0" dirty="0">
                <a:ln>
                  <a:noFill/>
                </a:ln>
                <a:solidFill>
                  <a:prstClr val="black"/>
                </a:solidFill>
                <a:effectLst/>
                <a:uLnTx/>
                <a:uFillTx/>
                <a:latin typeface="Aptos" panose="02110004020202020204"/>
                <a:ea typeface="+mn-ea"/>
                <a:cs typeface="+mn-cs"/>
              </a:rPr>
              <a:t>.</a:t>
            </a:r>
          </a:p>
          <a:p>
            <a:endParaRPr lang="fr-FR" dirty="0"/>
          </a:p>
        </p:txBody>
      </p:sp>
    </p:spTree>
    <p:extLst>
      <p:ext uri="{BB962C8B-B14F-4D97-AF65-F5344CB8AC3E}">
        <p14:creationId xmlns:p14="http://schemas.microsoft.com/office/powerpoint/2010/main" val="1968007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550476-601D-47AF-E311-DFC6300F9274}"/>
              </a:ext>
            </a:extLst>
          </p:cNvPr>
          <p:cNvSpPr>
            <a:spLocks noGrp="1"/>
          </p:cNvSpPr>
          <p:nvPr>
            <p:ph type="title"/>
          </p:nvPr>
        </p:nvSpPr>
        <p:spPr>
          <a:xfrm>
            <a:off x="889819"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Diagrammes Comportementaux</a:t>
            </a:r>
          </a:p>
        </p:txBody>
      </p:sp>
      <p:sp>
        <p:nvSpPr>
          <p:cNvPr id="3" name="Espace réservé du contenu 2">
            <a:extLst>
              <a:ext uri="{FF2B5EF4-FFF2-40B4-BE49-F238E27FC236}">
                <a16:creationId xmlns:a16="http://schemas.microsoft.com/office/drawing/2014/main" id="{40BA0FDA-93A4-9579-3662-70A6085DDF63}"/>
              </a:ext>
            </a:extLst>
          </p:cNvPr>
          <p:cNvSpPr>
            <a:spLocks noGrp="1"/>
          </p:cNvSpPr>
          <p:nvPr>
            <p:ph idx="1"/>
          </p:nvPr>
        </p:nvSpPr>
        <p:spPr>
          <a:xfrm>
            <a:off x="838200" y="1475952"/>
            <a:ext cx="10515600" cy="4351338"/>
          </a:xfrm>
        </p:spPr>
        <p:txBody>
          <a:bodyPr>
            <a:normAutofit fontScale="92500" lnSpcReduction="20000"/>
          </a:bodyPr>
          <a:lstStyle/>
          <a:p>
            <a:pPr marL="514350" indent="-514350">
              <a:buFont typeface="+mj-lt"/>
              <a:buAutoNum type="arabicPeriod"/>
            </a:pPr>
            <a:r>
              <a:rPr lang="fr-FR" b="1" u="sng" dirty="0"/>
              <a:t>Diagramme de cas d'utilisation </a:t>
            </a:r>
            <a:r>
              <a:rPr lang="fr-FR" dirty="0"/>
              <a:t>: Représente les interactions entre les acteurs externes et le système.</a:t>
            </a:r>
          </a:p>
          <a:p>
            <a:pPr marL="514350" indent="-514350">
              <a:buFont typeface="+mj-lt"/>
              <a:buAutoNum type="arabicPeriod"/>
            </a:pPr>
            <a:r>
              <a:rPr lang="fr-FR" u="sng" dirty="0"/>
              <a:t>Diagramme de séquence </a:t>
            </a:r>
            <a:r>
              <a:rPr lang="fr-FR" dirty="0"/>
              <a:t>: Montre les interactions entre les objets organisées en séquences temporelles.</a:t>
            </a:r>
          </a:p>
          <a:p>
            <a:pPr marL="514350" indent="-514350">
              <a:buFont typeface="+mj-lt"/>
              <a:buAutoNum type="arabicPeriod"/>
            </a:pPr>
            <a:r>
              <a:rPr lang="fr-FR" u="sng" dirty="0"/>
              <a:t>Diagramme de communication </a:t>
            </a:r>
            <a:r>
              <a:rPr lang="fr-FR" dirty="0"/>
              <a:t>: Illustre les interactions entre les objets en termes de messages échangés.</a:t>
            </a:r>
          </a:p>
          <a:p>
            <a:pPr marL="514350" indent="-514350">
              <a:buFont typeface="+mj-lt"/>
              <a:buAutoNum type="arabicPeriod"/>
            </a:pPr>
            <a:r>
              <a:rPr lang="fr-FR" b="1" u="sng" dirty="0"/>
              <a:t>Diagramme d'activités </a:t>
            </a:r>
            <a:r>
              <a:rPr lang="fr-FR" dirty="0"/>
              <a:t>: Décrit les flux de travail ou les activités d'un processus.</a:t>
            </a:r>
          </a:p>
          <a:p>
            <a:pPr marL="514350" indent="-514350">
              <a:buFont typeface="+mj-lt"/>
              <a:buAutoNum type="arabicPeriod"/>
            </a:pPr>
            <a:r>
              <a:rPr lang="fr-FR" u="sng" dirty="0"/>
              <a:t>Diagramme d'états </a:t>
            </a:r>
            <a:r>
              <a:rPr lang="fr-FR" dirty="0"/>
              <a:t>: Montre les états par lesquels un objet passe au cours de son cycle de vie et les transitions entre ces états.</a:t>
            </a:r>
          </a:p>
          <a:p>
            <a:pPr marL="514350" indent="-514350">
              <a:buFont typeface="+mj-lt"/>
              <a:buAutoNum type="arabicPeriod"/>
            </a:pPr>
            <a:r>
              <a:rPr lang="fr-FR" u="sng" dirty="0"/>
              <a:t>Diagramme de temporisation </a:t>
            </a:r>
            <a:r>
              <a:rPr lang="fr-FR" dirty="0"/>
              <a:t>: Représente les changements d'état ou de condition au fil du temps.</a:t>
            </a:r>
          </a:p>
        </p:txBody>
      </p:sp>
    </p:spTree>
    <p:extLst>
      <p:ext uri="{BB962C8B-B14F-4D97-AF65-F5344CB8AC3E}">
        <p14:creationId xmlns:p14="http://schemas.microsoft.com/office/powerpoint/2010/main" val="2958137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90A81-1583-733A-BC78-AE7ABF43BF86}"/>
              </a:ext>
            </a:extLst>
          </p:cNvPr>
          <p:cNvSpPr>
            <a:spLocks noGrp="1"/>
          </p:cNvSpPr>
          <p:nvPr>
            <p:ph type="title"/>
          </p:nvPr>
        </p:nvSpPr>
        <p:spPr>
          <a:xfrm>
            <a:off x="936523" y="-33296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Diagrammes Structurels</a:t>
            </a:r>
          </a:p>
        </p:txBody>
      </p:sp>
      <p:sp>
        <p:nvSpPr>
          <p:cNvPr id="3" name="Espace réservé du contenu 2">
            <a:extLst>
              <a:ext uri="{FF2B5EF4-FFF2-40B4-BE49-F238E27FC236}">
                <a16:creationId xmlns:a16="http://schemas.microsoft.com/office/drawing/2014/main" id="{D9AD8415-89AB-6FC7-FE73-5E5F361FF539}"/>
              </a:ext>
            </a:extLst>
          </p:cNvPr>
          <p:cNvSpPr>
            <a:spLocks noGrp="1"/>
          </p:cNvSpPr>
          <p:nvPr>
            <p:ph idx="1"/>
          </p:nvPr>
        </p:nvSpPr>
        <p:spPr>
          <a:xfrm>
            <a:off x="838200" y="816077"/>
            <a:ext cx="10515600" cy="5360886"/>
          </a:xfrm>
        </p:spPr>
        <p:txBody>
          <a:bodyPr>
            <a:normAutofit lnSpcReduction="10000"/>
          </a:bodyPr>
          <a:lstStyle/>
          <a:p>
            <a:pPr marL="514350" indent="-514350">
              <a:buFont typeface="+mj-lt"/>
              <a:buAutoNum type="arabicPeriod"/>
            </a:pPr>
            <a:r>
              <a:rPr lang="fr-FR" b="1" u="sng" dirty="0"/>
              <a:t>Diagramme de classes </a:t>
            </a:r>
            <a:r>
              <a:rPr lang="fr-FR" dirty="0"/>
              <a:t>: Représente les classes du système, leurs attributs, méthodes et les relations entre elles.</a:t>
            </a:r>
          </a:p>
          <a:p>
            <a:pPr marL="514350" indent="-514350">
              <a:buFont typeface="+mj-lt"/>
              <a:buAutoNum type="arabicPeriod"/>
            </a:pPr>
            <a:r>
              <a:rPr lang="fr-FR" u="sng" dirty="0"/>
              <a:t>Diagramme d'objets</a:t>
            </a:r>
            <a:r>
              <a:rPr lang="fr-FR" dirty="0"/>
              <a:t> : Montre des instances de classes (objets) à un moment précis.</a:t>
            </a:r>
          </a:p>
          <a:p>
            <a:pPr marL="514350" indent="-514350">
              <a:buFont typeface="+mj-lt"/>
              <a:buAutoNum type="arabicPeriod"/>
            </a:pPr>
            <a:r>
              <a:rPr lang="fr-FR" u="sng" dirty="0"/>
              <a:t>Diagramme de composants </a:t>
            </a:r>
            <a:r>
              <a:rPr lang="fr-FR" dirty="0"/>
              <a:t>: Décrit les composants logiciels et leurs interrelations.</a:t>
            </a:r>
          </a:p>
          <a:p>
            <a:pPr marL="514350" indent="-514350">
              <a:buFont typeface="+mj-lt"/>
              <a:buAutoNum type="arabicPeriod"/>
            </a:pPr>
            <a:r>
              <a:rPr lang="fr-FR" u="sng" dirty="0"/>
              <a:t>Diagramme de déploiement </a:t>
            </a:r>
            <a:r>
              <a:rPr lang="fr-FR" dirty="0"/>
              <a:t>: Illustre l'architecture physique du système, incluant les nœuds de matériel et les artefacts déployés.</a:t>
            </a:r>
          </a:p>
          <a:p>
            <a:pPr marL="514350" indent="-514350">
              <a:buFont typeface="+mj-lt"/>
              <a:buAutoNum type="arabicPeriod"/>
            </a:pPr>
            <a:r>
              <a:rPr lang="fr-FR" u="sng" dirty="0"/>
              <a:t>Diagramme de structure composite </a:t>
            </a:r>
            <a:r>
              <a:rPr lang="fr-FR" dirty="0"/>
              <a:t>: Affiche l'intérieur d'une classe et les relations entre ses parties internes.</a:t>
            </a:r>
          </a:p>
          <a:p>
            <a:pPr marL="514350" indent="-514350">
              <a:buFont typeface="+mj-lt"/>
              <a:buAutoNum type="arabicPeriod"/>
            </a:pPr>
            <a:r>
              <a:rPr lang="fr-FR" u="sng" dirty="0"/>
              <a:t>Diagramme de paquets </a:t>
            </a:r>
            <a:r>
              <a:rPr lang="fr-FR" dirty="0"/>
              <a:t>: Montre l'organisation des classes et autres éléments en groupes ou paquets.</a:t>
            </a:r>
          </a:p>
        </p:txBody>
      </p:sp>
    </p:spTree>
    <p:extLst>
      <p:ext uri="{BB962C8B-B14F-4D97-AF65-F5344CB8AC3E}">
        <p14:creationId xmlns:p14="http://schemas.microsoft.com/office/powerpoint/2010/main" val="1409031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EE23B6-A27E-340E-AECE-75051C6FB0F3}"/>
              </a:ext>
            </a:extLst>
          </p:cNvPr>
          <p:cNvSpPr>
            <a:spLocks noGrp="1"/>
          </p:cNvSpPr>
          <p:nvPr>
            <p:ph type="title"/>
          </p:nvPr>
        </p:nvSpPr>
        <p:spPr>
          <a:xfrm>
            <a:off x="838200" y="98323"/>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Cas d'utilisation UML</a:t>
            </a:r>
            <a:br>
              <a:rPr lang="fr-FR" dirty="0">
                <a:solidFill>
                  <a:schemeClr val="tx2">
                    <a:lumMod val="90000"/>
                    <a:lumOff val="10000"/>
                  </a:schemeClr>
                </a:solidFill>
              </a:rPr>
            </a:br>
            <a:endParaRPr lang="fr-FR" dirty="0">
              <a:solidFill>
                <a:schemeClr val="tx2">
                  <a:lumMod val="90000"/>
                  <a:lumOff val="10000"/>
                </a:schemeClr>
              </a:solidFill>
            </a:endParaRPr>
          </a:p>
        </p:txBody>
      </p:sp>
      <p:sp>
        <p:nvSpPr>
          <p:cNvPr id="3" name="Espace réservé du contenu 2">
            <a:extLst>
              <a:ext uri="{FF2B5EF4-FFF2-40B4-BE49-F238E27FC236}">
                <a16:creationId xmlns:a16="http://schemas.microsoft.com/office/drawing/2014/main" id="{5BFBE46D-DDEE-5E04-37E1-88BC322AC160}"/>
              </a:ext>
            </a:extLst>
          </p:cNvPr>
          <p:cNvSpPr>
            <a:spLocks noGrp="1"/>
          </p:cNvSpPr>
          <p:nvPr>
            <p:ph idx="1"/>
          </p:nvPr>
        </p:nvSpPr>
        <p:spPr>
          <a:xfrm>
            <a:off x="838200" y="1253330"/>
            <a:ext cx="10515600" cy="4769517"/>
          </a:xfrm>
        </p:spPr>
        <p:txBody>
          <a:bodyPr>
            <a:noAutofit/>
          </a:bodyPr>
          <a:lstStyle/>
          <a:p>
            <a:pPr marL="0" indent="0">
              <a:buNone/>
            </a:pPr>
            <a:r>
              <a:rPr lang="fr-FR" sz="2200" u="sng" dirty="0"/>
              <a:t>Objectif </a:t>
            </a:r>
            <a:r>
              <a:rPr lang="fr-FR" sz="2200" dirty="0"/>
              <a:t>: Comprendre les besoins du client :</a:t>
            </a:r>
          </a:p>
          <a:p>
            <a:pPr marL="0" indent="0">
              <a:buNone/>
            </a:pPr>
            <a:endParaRPr lang="fr-FR" sz="2200" dirty="0"/>
          </a:p>
          <a:p>
            <a:pPr lvl="1"/>
            <a:r>
              <a:rPr lang="fr-FR" sz="2000" dirty="0"/>
              <a:t>Définir les utilisations principales du système : </a:t>
            </a:r>
            <a:r>
              <a:rPr lang="fr-FR" sz="2000" b="1" dirty="0"/>
              <a:t>à quoi </a:t>
            </a:r>
            <a:r>
              <a:rPr lang="fr-FR" sz="2000" b="1" dirty="0" err="1"/>
              <a:t>sert-il</a:t>
            </a:r>
            <a:r>
              <a:rPr lang="fr-FR" sz="2000" b="1" dirty="0"/>
              <a:t> ?</a:t>
            </a:r>
          </a:p>
          <a:p>
            <a:pPr lvl="1"/>
            <a:r>
              <a:rPr lang="fr-FR" sz="2000" dirty="0"/>
              <a:t>Définir l'environnement du système : </a:t>
            </a:r>
            <a:r>
              <a:rPr lang="fr-FR" sz="2000" b="1" dirty="0"/>
              <a:t>qui va l'utiliser </a:t>
            </a:r>
            <a:r>
              <a:rPr lang="fr-FR" sz="2000" dirty="0"/>
              <a:t>ou interagir avec lui ?</a:t>
            </a:r>
          </a:p>
          <a:p>
            <a:pPr lvl="1"/>
            <a:r>
              <a:rPr lang="fr-FR" sz="2000" dirty="0"/>
              <a:t>Définir les limites du système : </a:t>
            </a:r>
            <a:r>
              <a:rPr lang="fr-FR" sz="2000" b="1" dirty="0"/>
              <a:t>où s'arrête sa responsabilité</a:t>
            </a:r>
            <a:r>
              <a:rPr lang="fr-FR" sz="2000" dirty="0"/>
              <a:t> ?</a:t>
            </a:r>
          </a:p>
          <a:p>
            <a:pPr marL="457200" lvl="1" indent="0">
              <a:buNone/>
            </a:pPr>
            <a:endParaRPr lang="fr-FR" sz="1800" dirty="0"/>
          </a:p>
          <a:p>
            <a:pPr marL="457200" lvl="1" indent="0">
              <a:buNone/>
            </a:pPr>
            <a:endParaRPr lang="fr-FR" sz="1800" dirty="0"/>
          </a:p>
          <a:p>
            <a:pPr marL="0" indent="0">
              <a:buNone/>
            </a:pPr>
            <a:r>
              <a:rPr lang="fr-FR" sz="2200" u="sng" dirty="0"/>
              <a:t>Éléments de description :</a:t>
            </a:r>
          </a:p>
          <a:p>
            <a:r>
              <a:rPr lang="fr-FR" sz="2200" b="1" dirty="0">
                <a:solidFill>
                  <a:schemeClr val="tx2">
                    <a:lumMod val="90000"/>
                    <a:lumOff val="10000"/>
                  </a:schemeClr>
                </a:solidFill>
              </a:rPr>
              <a:t>Diagramme</a:t>
            </a:r>
            <a:r>
              <a:rPr lang="fr-FR" sz="2200" b="1" dirty="0"/>
              <a:t> </a:t>
            </a:r>
            <a:r>
              <a:rPr lang="fr-FR" sz="2200" dirty="0"/>
              <a:t>de cas d'utilisation</a:t>
            </a:r>
          </a:p>
          <a:p>
            <a:r>
              <a:rPr lang="fr-FR" sz="2200" b="1" dirty="0">
                <a:solidFill>
                  <a:schemeClr val="tx2">
                    <a:lumMod val="90000"/>
                    <a:lumOff val="10000"/>
                  </a:schemeClr>
                </a:solidFill>
              </a:rPr>
              <a:t>Description textuelle </a:t>
            </a:r>
            <a:r>
              <a:rPr lang="fr-FR" sz="2200" dirty="0"/>
              <a:t>des cas d'utilisation</a:t>
            </a:r>
          </a:p>
          <a:p>
            <a:r>
              <a:rPr lang="fr-FR" sz="2200" dirty="0"/>
              <a:t>Diagrammes de séquence des </a:t>
            </a:r>
            <a:r>
              <a:rPr lang="fr-FR" sz="2200" b="1" dirty="0">
                <a:solidFill>
                  <a:schemeClr val="tx2">
                    <a:lumMod val="90000"/>
                    <a:lumOff val="10000"/>
                  </a:schemeClr>
                </a:solidFill>
              </a:rPr>
              <a:t>scénarios d'utilisation</a:t>
            </a:r>
          </a:p>
        </p:txBody>
      </p:sp>
    </p:spTree>
    <p:extLst>
      <p:ext uri="{BB962C8B-B14F-4D97-AF65-F5344CB8AC3E}">
        <p14:creationId xmlns:p14="http://schemas.microsoft.com/office/powerpoint/2010/main" val="1960633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60EEB8-87BD-D8AD-C0FE-C69AE8BDFD71}"/>
              </a:ext>
            </a:extLst>
          </p:cNvPr>
          <p:cNvSpPr>
            <a:spLocks noGrp="1"/>
          </p:cNvSpPr>
          <p:nvPr>
            <p:ph type="title"/>
          </p:nvPr>
        </p:nvSpPr>
        <p:spPr>
          <a:xfrm>
            <a:off x="838200" y="0"/>
            <a:ext cx="10515600" cy="1325563"/>
          </a:xfrm>
        </p:spPr>
        <p:txBody>
          <a:bodyPr>
            <a:normAutofit/>
          </a:bodyPr>
          <a:lstStyle/>
          <a:p>
            <a:pPr algn="ctr"/>
            <a:r>
              <a:rPr lang="fr-FR" dirty="0">
                <a:solidFill>
                  <a:schemeClr val="tx2">
                    <a:lumMod val="90000"/>
                    <a:lumOff val="10000"/>
                  </a:schemeClr>
                </a:solidFill>
              </a:rPr>
              <a:t>Scénarios d'utilisation</a:t>
            </a:r>
            <a:br>
              <a:rPr lang="fr-FR" dirty="0">
                <a:solidFill>
                  <a:schemeClr val="tx2">
                    <a:lumMod val="90000"/>
                    <a:lumOff val="10000"/>
                  </a:schemeClr>
                </a:solidFill>
              </a:rPr>
            </a:br>
            <a:endParaRPr lang="fr-FR" dirty="0">
              <a:solidFill>
                <a:schemeClr val="tx2">
                  <a:lumMod val="90000"/>
                  <a:lumOff val="10000"/>
                </a:schemeClr>
              </a:solidFill>
            </a:endParaRPr>
          </a:p>
        </p:txBody>
      </p:sp>
      <p:sp>
        <p:nvSpPr>
          <p:cNvPr id="3" name="Espace réservé du contenu 2">
            <a:extLst>
              <a:ext uri="{FF2B5EF4-FFF2-40B4-BE49-F238E27FC236}">
                <a16:creationId xmlns:a16="http://schemas.microsoft.com/office/drawing/2014/main" id="{12AE92BA-6984-770C-D54B-51DC5F367E9D}"/>
              </a:ext>
            </a:extLst>
          </p:cNvPr>
          <p:cNvSpPr>
            <a:spLocks noGrp="1"/>
          </p:cNvSpPr>
          <p:nvPr>
            <p:ph idx="1"/>
          </p:nvPr>
        </p:nvSpPr>
        <p:spPr>
          <a:xfrm>
            <a:off x="838200" y="825910"/>
            <a:ext cx="10515600" cy="5351053"/>
          </a:xfrm>
        </p:spPr>
        <p:txBody>
          <a:bodyPr>
            <a:normAutofit fontScale="92500" lnSpcReduction="20000"/>
          </a:bodyPr>
          <a:lstStyle/>
          <a:p>
            <a:pPr marL="0" indent="0">
              <a:buNone/>
            </a:pPr>
            <a:endParaRPr lang="fr-FR" u="sng" dirty="0"/>
          </a:p>
          <a:p>
            <a:pPr marL="0" indent="0">
              <a:buNone/>
            </a:pPr>
            <a:r>
              <a:rPr lang="fr-FR" u="sng" dirty="0"/>
              <a:t>Séquences d'étapes</a:t>
            </a:r>
          </a:p>
          <a:p>
            <a:pPr lvl="1"/>
            <a:r>
              <a:rPr lang="fr-FR" dirty="0"/>
              <a:t>décrivant une </a:t>
            </a:r>
            <a:r>
              <a:rPr lang="fr-FR" b="1" dirty="0"/>
              <a:t>interaction</a:t>
            </a:r>
            <a:r>
              <a:rPr lang="fr-FR" dirty="0"/>
              <a:t> entre l'utilisateur et le système</a:t>
            </a:r>
          </a:p>
          <a:p>
            <a:pPr lvl="1"/>
            <a:r>
              <a:rPr lang="fr-FR" dirty="0"/>
              <a:t>permettant à l'utilisateur de réaliser un </a:t>
            </a:r>
            <a:r>
              <a:rPr lang="fr-FR" b="1" dirty="0"/>
              <a:t>objectif</a:t>
            </a:r>
          </a:p>
          <a:p>
            <a:pPr marL="457200" lvl="1" indent="0">
              <a:buNone/>
            </a:pPr>
            <a:endParaRPr lang="fr-FR" dirty="0"/>
          </a:p>
          <a:p>
            <a:pPr marL="457200" lvl="1" indent="0">
              <a:buNone/>
            </a:pPr>
            <a:endParaRPr lang="fr-FR" dirty="0"/>
          </a:p>
          <a:p>
            <a:pPr marL="457200" lvl="1" indent="0">
              <a:buNone/>
            </a:pPr>
            <a:endParaRPr lang="fr-FR" dirty="0"/>
          </a:p>
          <a:p>
            <a:pPr marL="457200" lvl="1" indent="0">
              <a:buNone/>
            </a:pPr>
            <a:endParaRPr lang="fr-FR" dirty="0"/>
          </a:p>
          <a:p>
            <a:pPr marL="0" indent="0">
              <a:buNone/>
            </a:pPr>
            <a:r>
              <a:rPr lang="fr-FR" u="sng" dirty="0"/>
              <a:t>Système</a:t>
            </a:r>
            <a:r>
              <a:rPr lang="fr-FR" dirty="0"/>
              <a:t> : Site de vente en ligne</a:t>
            </a:r>
          </a:p>
          <a:p>
            <a:pPr marL="0" indent="0">
              <a:buNone/>
            </a:pPr>
            <a:r>
              <a:rPr lang="fr-FR" u="sng" dirty="0"/>
              <a:t>Scénario</a:t>
            </a:r>
            <a:r>
              <a:rPr lang="fr-FR" dirty="0"/>
              <a:t> : Commander</a:t>
            </a:r>
          </a:p>
          <a:p>
            <a:pPr marL="0" indent="0">
              <a:buNone/>
            </a:pPr>
            <a:r>
              <a:rPr lang="fr-FR" i="1" dirty="0"/>
              <a:t>Le client s'authentifie dans le système puis choisit une adresse et un mode de livraison. </a:t>
            </a:r>
          </a:p>
          <a:p>
            <a:pPr marL="0" indent="0">
              <a:buNone/>
            </a:pPr>
            <a:r>
              <a:rPr lang="fr-FR" i="1" dirty="0"/>
              <a:t>Le système indique le montant total de sa commande au client. Le client donne ses informations de paiement. </a:t>
            </a:r>
          </a:p>
          <a:p>
            <a:pPr marL="0" indent="0">
              <a:buNone/>
            </a:pPr>
            <a:r>
              <a:rPr lang="fr-FR" i="1" dirty="0"/>
              <a:t>La transaction est effectuée et le système en informe le client par e-mail.</a:t>
            </a:r>
          </a:p>
        </p:txBody>
      </p:sp>
      <p:sp>
        <p:nvSpPr>
          <p:cNvPr id="4" name="Rectangle : coins arrondis 3">
            <a:extLst>
              <a:ext uri="{FF2B5EF4-FFF2-40B4-BE49-F238E27FC236}">
                <a16:creationId xmlns:a16="http://schemas.microsoft.com/office/drawing/2014/main" id="{57B14112-7849-D162-0B32-C9FC133B27B4}"/>
              </a:ext>
            </a:extLst>
          </p:cNvPr>
          <p:cNvSpPr/>
          <p:nvPr/>
        </p:nvSpPr>
        <p:spPr>
          <a:xfrm>
            <a:off x="673509" y="3207621"/>
            <a:ext cx="10844981" cy="296934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624735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60EEB8-87BD-D8AD-C0FE-C69AE8BDFD71}"/>
              </a:ext>
            </a:extLst>
          </p:cNvPr>
          <p:cNvSpPr>
            <a:spLocks noGrp="1"/>
          </p:cNvSpPr>
          <p:nvPr>
            <p:ph type="title"/>
          </p:nvPr>
        </p:nvSpPr>
        <p:spPr>
          <a:xfrm>
            <a:off x="838200" y="0"/>
            <a:ext cx="10515600" cy="1325563"/>
          </a:xfrm>
        </p:spPr>
        <p:txBody>
          <a:bodyPr>
            <a:normAutofit/>
          </a:bodyPr>
          <a:lstStyle/>
          <a:p>
            <a:pPr algn="ctr"/>
            <a:r>
              <a:rPr lang="fr-FR" dirty="0">
                <a:solidFill>
                  <a:schemeClr val="tx2">
                    <a:lumMod val="90000"/>
                    <a:lumOff val="10000"/>
                  </a:schemeClr>
                </a:solidFill>
              </a:rPr>
              <a:t>Scénarios d'utilisation</a:t>
            </a:r>
            <a:br>
              <a:rPr lang="fr-FR" dirty="0">
                <a:solidFill>
                  <a:schemeClr val="tx2">
                    <a:lumMod val="90000"/>
                    <a:lumOff val="10000"/>
                  </a:schemeClr>
                </a:solidFill>
              </a:rPr>
            </a:br>
            <a:endParaRPr lang="fr-FR" dirty="0">
              <a:solidFill>
                <a:schemeClr val="tx2">
                  <a:lumMod val="90000"/>
                  <a:lumOff val="10000"/>
                </a:schemeClr>
              </a:solidFill>
            </a:endParaRPr>
          </a:p>
        </p:txBody>
      </p:sp>
      <p:sp>
        <p:nvSpPr>
          <p:cNvPr id="3" name="Espace réservé du contenu 2">
            <a:extLst>
              <a:ext uri="{FF2B5EF4-FFF2-40B4-BE49-F238E27FC236}">
                <a16:creationId xmlns:a16="http://schemas.microsoft.com/office/drawing/2014/main" id="{12AE92BA-6984-770C-D54B-51DC5F367E9D}"/>
              </a:ext>
            </a:extLst>
          </p:cNvPr>
          <p:cNvSpPr>
            <a:spLocks noGrp="1"/>
          </p:cNvSpPr>
          <p:nvPr>
            <p:ph idx="1"/>
          </p:nvPr>
        </p:nvSpPr>
        <p:spPr>
          <a:xfrm>
            <a:off x="838200" y="776748"/>
            <a:ext cx="10515600" cy="5368413"/>
          </a:xfrm>
        </p:spPr>
        <p:txBody>
          <a:bodyPr>
            <a:normAutofit fontScale="85000" lnSpcReduction="20000"/>
          </a:bodyPr>
          <a:lstStyle/>
          <a:p>
            <a:pPr marL="0" indent="0">
              <a:buNone/>
            </a:pPr>
            <a:endParaRPr lang="fr-FR" sz="2600" u="sng" dirty="0"/>
          </a:p>
          <a:p>
            <a:pPr marL="0" indent="0">
              <a:buNone/>
            </a:pPr>
            <a:r>
              <a:rPr lang="fr-FR" sz="2600" u="sng" dirty="0"/>
              <a:t>Séquences d'étapes</a:t>
            </a:r>
          </a:p>
          <a:p>
            <a:pPr lvl="1"/>
            <a:r>
              <a:rPr lang="fr-FR" sz="2600" dirty="0"/>
              <a:t>décrivant une </a:t>
            </a:r>
            <a:r>
              <a:rPr lang="fr-FR" sz="2600" b="1" dirty="0"/>
              <a:t>interaction</a:t>
            </a:r>
            <a:r>
              <a:rPr lang="fr-FR" sz="2600" dirty="0"/>
              <a:t> entre l'utilisateur et le système</a:t>
            </a:r>
          </a:p>
          <a:p>
            <a:pPr lvl="1"/>
            <a:r>
              <a:rPr lang="fr-FR" sz="2600" dirty="0"/>
              <a:t>permettant à l'utilisateur de réaliser un </a:t>
            </a:r>
            <a:r>
              <a:rPr lang="fr-FR" sz="2600" b="1" dirty="0"/>
              <a:t>objectif</a:t>
            </a:r>
          </a:p>
          <a:p>
            <a:pPr marL="457200" lvl="1" indent="0">
              <a:buNone/>
            </a:pPr>
            <a:endParaRPr lang="fr-FR" dirty="0"/>
          </a:p>
          <a:p>
            <a:pPr marL="457200" lvl="1" indent="0">
              <a:buNone/>
            </a:pPr>
            <a:endParaRPr lang="fr-FR" dirty="0"/>
          </a:p>
          <a:p>
            <a:pPr marL="457200" lvl="1" indent="0">
              <a:buNone/>
            </a:pPr>
            <a:endParaRPr lang="fr-FR" dirty="0"/>
          </a:p>
          <a:p>
            <a:pPr marL="457200" lvl="1" indent="0">
              <a:buNone/>
            </a:pPr>
            <a:endParaRPr lang="fr-FR" dirty="0"/>
          </a:p>
          <a:p>
            <a:pPr marL="0" indent="0">
              <a:buNone/>
            </a:pPr>
            <a:r>
              <a:rPr lang="fr-FR" u="sng" dirty="0"/>
              <a:t>Système</a:t>
            </a:r>
            <a:r>
              <a:rPr lang="fr-FR" dirty="0"/>
              <a:t> : Site de vente en ligne</a:t>
            </a:r>
          </a:p>
          <a:p>
            <a:pPr marL="0" indent="0">
              <a:buNone/>
            </a:pPr>
            <a:r>
              <a:rPr lang="fr-FR" u="sng" dirty="0"/>
              <a:t>Scénario</a:t>
            </a:r>
            <a:r>
              <a:rPr lang="fr-FR" dirty="0"/>
              <a:t> : Commander</a:t>
            </a:r>
          </a:p>
          <a:p>
            <a:pPr marL="0" indent="0">
              <a:buNone/>
            </a:pPr>
            <a:r>
              <a:rPr lang="fr-FR" i="1" dirty="0"/>
              <a:t>Le client s'authentifie dans le système puis choisit une adresse et un mode de livraison. Le système indique le montant total de sa commande au client. </a:t>
            </a:r>
          </a:p>
          <a:p>
            <a:pPr marL="0" indent="0">
              <a:buNone/>
            </a:pPr>
            <a:r>
              <a:rPr lang="fr-FR" i="1" dirty="0"/>
              <a:t>Le client donne ses informations de paiement.</a:t>
            </a:r>
          </a:p>
          <a:p>
            <a:pPr marL="0" indent="0">
              <a:buNone/>
            </a:pPr>
            <a:r>
              <a:rPr lang="fr-FR" b="1" i="1" dirty="0"/>
              <a:t>La transaction n'est pas autorisée, le système invite le client à changer de mode de paiement. Le client modifie ses informations. </a:t>
            </a:r>
          </a:p>
          <a:p>
            <a:pPr marL="0" indent="0">
              <a:buNone/>
            </a:pPr>
            <a:r>
              <a:rPr lang="fr-FR" i="1" dirty="0"/>
              <a:t>La transaction est effectuée et le système en informe le client par e-mail.</a:t>
            </a:r>
          </a:p>
        </p:txBody>
      </p:sp>
      <p:sp>
        <p:nvSpPr>
          <p:cNvPr id="6" name="Rectangle : coins arrondis 5">
            <a:extLst>
              <a:ext uri="{FF2B5EF4-FFF2-40B4-BE49-F238E27FC236}">
                <a16:creationId xmlns:a16="http://schemas.microsoft.com/office/drawing/2014/main" id="{EA339C89-71DC-0934-45F3-124F255F6825}"/>
              </a:ext>
            </a:extLst>
          </p:cNvPr>
          <p:cNvSpPr/>
          <p:nvPr/>
        </p:nvSpPr>
        <p:spPr>
          <a:xfrm>
            <a:off x="673509" y="2996381"/>
            <a:ext cx="10844981" cy="310699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920449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0ECB6A-A65D-AF69-4065-0F841499D67F}"/>
              </a:ext>
            </a:extLst>
          </p:cNvPr>
          <p:cNvSpPr>
            <a:spLocks noGrp="1"/>
          </p:cNvSpPr>
          <p:nvPr>
            <p:ph type="title"/>
          </p:nvPr>
        </p:nvSpPr>
        <p:spPr>
          <a:xfrm>
            <a:off x="1162664" y="-33296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Phase d’analyse et conception </a:t>
            </a:r>
          </a:p>
        </p:txBody>
      </p:sp>
      <p:sp>
        <p:nvSpPr>
          <p:cNvPr id="3" name="Espace réservé du contenu 2">
            <a:extLst>
              <a:ext uri="{FF2B5EF4-FFF2-40B4-BE49-F238E27FC236}">
                <a16:creationId xmlns:a16="http://schemas.microsoft.com/office/drawing/2014/main" id="{1AD3B479-B41D-B973-586A-61981597EEC3}"/>
              </a:ext>
            </a:extLst>
          </p:cNvPr>
          <p:cNvSpPr>
            <a:spLocks noGrp="1"/>
          </p:cNvSpPr>
          <p:nvPr>
            <p:ph idx="1"/>
          </p:nvPr>
        </p:nvSpPr>
        <p:spPr>
          <a:xfrm>
            <a:off x="1015181" y="1253330"/>
            <a:ext cx="10515600" cy="5415693"/>
          </a:xfrm>
        </p:spPr>
        <p:txBody>
          <a:bodyPr>
            <a:normAutofit fontScale="92500" lnSpcReduction="10000"/>
          </a:bodyPr>
          <a:lstStyle/>
          <a:p>
            <a:pPr marL="0" indent="0">
              <a:buNone/>
            </a:pPr>
            <a:r>
              <a:rPr lang="fr-FR" dirty="0"/>
              <a:t>La phase </a:t>
            </a:r>
            <a:r>
              <a:rPr lang="fr-FR" b="1" dirty="0"/>
              <a:t>d'analyse</a:t>
            </a:r>
            <a:r>
              <a:rPr lang="fr-FR" dirty="0"/>
              <a:t> et de </a:t>
            </a:r>
            <a:r>
              <a:rPr lang="fr-FR" b="1" dirty="0"/>
              <a:t>conception</a:t>
            </a:r>
            <a:r>
              <a:rPr lang="fr-FR" dirty="0"/>
              <a:t> est cruciale pour le succès d'un projet, car elle permet de clarifier les </a:t>
            </a:r>
            <a:r>
              <a:rPr lang="fr-FR" b="1" dirty="0"/>
              <a:t>exigences</a:t>
            </a:r>
            <a:r>
              <a:rPr lang="fr-FR" dirty="0"/>
              <a:t>, d'identifier les </a:t>
            </a:r>
            <a:r>
              <a:rPr lang="fr-FR" b="1" dirty="0"/>
              <a:t>risques</a:t>
            </a:r>
            <a:r>
              <a:rPr lang="fr-FR" dirty="0"/>
              <a:t> et de définir l'architecture du système.</a:t>
            </a:r>
          </a:p>
          <a:p>
            <a:pPr marL="0" indent="0">
              <a:buNone/>
            </a:pPr>
            <a:r>
              <a:rPr lang="fr-FR" u="sng" dirty="0"/>
              <a:t>Objectif : </a:t>
            </a:r>
          </a:p>
          <a:p>
            <a:pPr marL="514350" indent="-514350">
              <a:buFont typeface="+mj-lt"/>
              <a:buAutoNum type="arabicPeriod"/>
            </a:pPr>
            <a:r>
              <a:rPr lang="fr-FR" dirty="0"/>
              <a:t>Comprendre les </a:t>
            </a:r>
            <a:r>
              <a:rPr lang="fr-FR" b="1" dirty="0"/>
              <a:t>besoins</a:t>
            </a:r>
            <a:r>
              <a:rPr lang="fr-FR" dirty="0"/>
              <a:t> des utilisateurs et des parties prenantes.</a:t>
            </a:r>
          </a:p>
          <a:p>
            <a:pPr marL="514350" indent="-514350">
              <a:buFont typeface="+mj-lt"/>
              <a:buAutoNum type="arabicPeriod"/>
            </a:pPr>
            <a:r>
              <a:rPr lang="fr-FR" b="1" dirty="0"/>
              <a:t>Clarifier</a:t>
            </a:r>
            <a:r>
              <a:rPr lang="fr-FR" dirty="0"/>
              <a:t> et prioriser les exigences.</a:t>
            </a:r>
          </a:p>
          <a:p>
            <a:pPr marL="514350" indent="-514350">
              <a:buFont typeface="+mj-lt"/>
              <a:buAutoNum type="arabicPeriod"/>
            </a:pPr>
            <a:r>
              <a:rPr lang="fr-FR" dirty="0"/>
              <a:t>Créer une représentation abstraite du système.</a:t>
            </a:r>
          </a:p>
          <a:p>
            <a:pPr marL="514350" indent="-514350">
              <a:buFont typeface="+mj-lt"/>
              <a:buAutoNum type="arabicPeriod"/>
            </a:pPr>
            <a:r>
              <a:rPr lang="fr-FR" dirty="0"/>
              <a:t>Définir </a:t>
            </a:r>
            <a:r>
              <a:rPr lang="fr-FR" b="1" dirty="0"/>
              <a:t>l'architecture</a:t>
            </a:r>
            <a:r>
              <a:rPr lang="fr-FR" dirty="0"/>
              <a:t> du système.</a:t>
            </a:r>
          </a:p>
          <a:p>
            <a:pPr marL="514350" indent="-514350">
              <a:buFont typeface="+mj-lt"/>
              <a:buAutoNum type="arabicPeriod"/>
            </a:pPr>
            <a:r>
              <a:rPr lang="fr-FR" dirty="0"/>
              <a:t>Détailler la conception des </a:t>
            </a:r>
            <a:r>
              <a:rPr lang="fr-FR" b="1" dirty="0"/>
              <a:t>composants</a:t>
            </a:r>
            <a:r>
              <a:rPr lang="fr-FR" dirty="0"/>
              <a:t> et des </a:t>
            </a:r>
            <a:r>
              <a:rPr lang="fr-FR" b="1" dirty="0"/>
              <a:t>interfaces</a:t>
            </a:r>
            <a:r>
              <a:rPr lang="fr-FR" dirty="0"/>
              <a:t>.</a:t>
            </a:r>
          </a:p>
          <a:p>
            <a:pPr marL="0" indent="0">
              <a:buNone/>
            </a:pPr>
            <a:endParaRPr lang="fr-FR" dirty="0"/>
          </a:p>
          <a:p>
            <a:pPr marL="0" indent="0">
              <a:buNone/>
            </a:pPr>
            <a:r>
              <a:rPr lang="fr-FR" dirty="0"/>
              <a:t>Pour bien appréhender la phase d'analyse et de conception d'un projet informatique, il est essentiel de suivre une </a:t>
            </a:r>
            <a:r>
              <a:rPr lang="fr-FR" b="1" dirty="0"/>
              <a:t>approche structurée</a:t>
            </a:r>
            <a:r>
              <a:rPr lang="fr-FR" dirty="0"/>
              <a:t> et </a:t>
            </a:r>
            <a:r>
              <a:rPr lang="fr-FR" b="1" dirty="0"/>
              <a:t>méthodique</a:t>
            </a:r>
            <a:r>
              <a:rPr lang="fr-FR" dirty="0"/>
              <a:t>. </a:t>
            </a:r>
          </a:p>
          <a:p>
            <a:pPr marL="0" indent="0">
              <a:buNone/>
            </a:pPr>
            <a:endParaRPr lang="fr-FR" dirty="0"/>
          </a:p>
        </p:txBody>
      </p:sp>
      <p:sp>
        <p:nvSpPr>
          <p:cNvPr id="4" name="Rectangle 3">
            <a:extLst>
              <a:ext uri="{FF2B5EF4-FFF2-40B4-BE49-F238E27FC236}">
                <a16:creationId xmlns:a16="http://schemas.microsoft.com/office/drawing/2014/main" id="{EE36FABB-A0A2-FE3F-5240-C45A03453DA8}"/>
              </a:ext>
            </a:extLst>
          </p:cNvPr>
          <p:cNvSpPr/>
          <p:nvPr/>
        </p:nvSpPr>
        <p:spPr>
          <a:xfrm>
            <a:off x="513736" y="2706624"/>
            <a:ext cx="10873592" cy="138988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917516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1BDD6-BE9D-0385-9A27-64B23A590788}"/>
              </a:ext>
            </a:extLst>
          </p:cNvPr>
          <p:cNvSpPr>
            <a:spLocks noGrp="1"/>
          </p:cNvSpPr>
          <p:nvPr>
            <p:ph type="title"/>
          </p:nvPr>
        </p:nvSpPr>
        <p:spPr>
          <a:xfrm>
            <a:off x="838200" y="0"/>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Cas d'utilisation</a:t>
            </a:r>
            <a:br>
              <a:rPr lang="fr-FR" dirty="0">
                <a:solidFill>
                  <a:schemeClr val="tx2">
                    <a:lumMod val="90000"/>
                    <a:lumOff val="10000"/>
                  </a:schemeClr>
                </a:solidFill>
              </a:rPr>
            </a:br>
            <a:endParaRPr lang="fr-FR" dirty="0">
              <a:solidFill>
                <a:schemeClr val="tx2">
                  <a:lumMod val="90000"/>
                  <a:lumOff val="10000"/>
                </a:schemeClr>
              </a:solidFill>
            </a:endParaRPr>
          </a:p>
        </p:txBody>
      </p:sp>
      <p:sp>
        <p:nvSpPr>
          <p:cNvPr id="3" name="Espace réservé du contenu 2">
            <a:extLst>
              <a:ext uri="{FF2B5EF4-FFF2-40B4-BE49-F238E27FC236}">
                <a16:creationId xmlns:a16="http://schemas.microsoft.com/office/drawing/2014/main" id="{5675D7FC-F1B0-F2E1-929D-2120C8ABFD66}"/>
              </a:ext>
            </a:extLst>
          </p:cNvPr>
          <p:cNvSpPr>
            <a:spLocks noGrp="1"/>
          </p:cNvSpPr>
          <p:nvPr>
            <p:ph idx="1"/>
          </p:nvPr>
        </p:nvSpPr>
        <p:spPr>
          <a:xfrm>
            <a:off x="838200" y="871895"/>
            <a:ext cx="10515600" cy="5420749"/>
          </a:xfrm>
        </p:spPr>
        <p:txBody>
          <a:bodyPr>
            <a:normAutofit fontScale="85000" lnSpcReduction="20000"/>
          </a:bodyPr>
          <a:lstStyle/>
          <a:p>
            <a:endParaRPr lang="fr-FR" dirty="0"/>
          </a:p>
          <a:p>
            <a:r>
              <a:rPr lang="fr-FR" b="1" dirty="0"/>
              <a:t>Ensemble de scénarios</a:t>
            </a:r>
            <a:r>
              <a:rPr lang="fr-FR" dirty="0"/>
              <a:t> réalisant un </a:t>
            </a:r>
            <a:r>
              <a:rPr lang="fr-FR" b="1" dirty="0"/>
              <a:t>objectif</a:t>
            </a:r>
            <a:r>
              <a:rPr lang="fr-FR" dirty="0"/>
              <a:t> de l'utilisateur</a:t>
            </a:r>
          </a:p>
          <a:p>
            <a:r>
              <a:rPr lang="fr-FR" b="1" dirty="0"/>
              <a:t>Fonctionnalités</a:t>
            </a:r>
            <a:r>
              <a:rPr lang="fr-FR" dirty="0"/>
              <a:t> principales du système du point de vue </a:t>
            </a:r>
            <a:r>
              <a:rPr lang="fr-FR" b="1" dirty="0"/>
              <a:t>extérieur</a:t>
            </a:r>
          </a:p>
          <a:p>
            <a:pPr marL="0" indent="0">
              <a:buNone/>
            </a:pPr>
            <a:endParaRPr lang="fr-FR" dirty="0"/>
          </a:p>
          <a:p>
            <a:pPr marL="0" indent="0">
              <a:buNone/>
            </a:pPr>
            <a:r>
              <a:rPr lang="fr-FR" u="sng" dirty="0"/>
              <a:t>Acteur</a:t>
            </a:r>
            <a:r>
              <a:rPr lang="fr-FR" dirty="0"/>
              <a:t> : Entité qui </a:t>
            </a:r>
            <a:r>
              <a:rPr lang="fr-FR" b="1" dirty="0"/>
              <a:t>interagit</a:t>
            </a:r>
            <a:r>
              <a:rPr lang="fr-FR" dirty="0"/>
              <a:t> avec le système</a:t>
            </a:r>
          </a:p>
          <a:p>
            <a:r>
              <a:rPr lang="fr-FR" dirty="0"/>
              <a:t>Personne, logiciel, </a:t>
            </a:r>
            <a:r>
              <a:rPr lang="fr-FR" b="1" dirty="0"/>
              <a:t>extérieur au système </a:t>
            </a:r>
            <a:r>
              <a:rPr lang="fr-FR" dirty="0"/>
              <a:t>décrit</a:t>
            </a:r>
          </a:p>
          <a:p>
            <a:r>
              <a:rPr lang="fr-FR" dirty="0"/>
              <a:t>Représente un </a:t>
            </a:r>
            <a:r>
              <a:rPr lang="fr-FR" b="1" dirty="0"/>
              <a:t>rôle</a:t>
            </a:r>
            <a:r>
              <a:rPr lang="fr-FR" dirty="0"/>
              <a:t> (plusieurs rôles possibles pour une même entité)</a:t>
            </a:r>
          </a:p>
          <a:p>
            <a:r>
              <a:rPr lang="fr-FR" dirty="0"/>
              <a:t>Identifié par le </a:t>
            </a:r>
            <a:r>
              <a:rPr lang="fr-FR" b="1" dirty="0"/>
              <a:t>nom du rôle</a:t>
            </a:r>
          </a:p>
          <a:p>
            <a:pPr marL="0" indent="0">
              <a:buNone/>
            </a:pPr>
            <a:endParaRPr lang="fr-FR" dirty="0"/>
          </a:p>
          <a:p>
            <a:pPr marL="0" indent="0">
              <a:buNone/>
            </a:pPr>
            <a:r>
              <a:rPr lang="fr-FR" u="sng" dirty="0"/>
              <a:t>Cas d'utilisation </a:t>
            </a:r>
            <a:r>
              <a:rPr lang="fr-FR" dirty="0"/>
              <a:t>: </a:t>
            </a:r>
            <a:r>
              <a:rPr lang="fr-FR" b="1" dirty="0"/>
              <a:t>Fonctionnalité</a:t>
            </a:r>
            <a:r>
              <a:rPr lang="fr-FR" dirty="0"/>
              <a:t> visible de l'extérieur</a:t>
            </a:r>
          </a:p>
          <a:p>
            <a:r>
              <a:rPr lang="fr-FR" dirty="0"/>
              <a:t>Action </a:t>
            </a:r>
            <a:r>
              <a:rPr lang="fr-FR" b="1" dirty="0"/>
              <a:t>déclenchée</a:t>
            </a:r>
            <a:r>
              <a:rPr lang="fr-FR" dirty="0"/>
              <a:t> par un acteur</a:t>
            </a:r>
          </a:p>
          <a:p>
            <a:r>
              <a:rPr lang="fr-FR" dirty="0"/>
              <a:t>Identifiée par une </a:t>
            </a:r>
            <a:r>
              <a:rPr lang="fr-FR" b="1" dirty="0"/>
              <a:t>action</a:t>
            </a:r>
            <a:r>
              <a:rPr lang="fr-FR" dirty="0"/>
              <a:t> (verbe à l'infinitif)</a:t>
            </a:r>
          </a:p>
          <a:p>
            <a:pPr marL="0" indent="0">
              <a:buNone/>
            </a:pPr>
            <a:r>
              <a:rPr lang="fr-FR" dirty="0"/>
              <a:t>			</a:t>
            </a:r>
          </a:p>
          <a:p>
            <a:pPr marL="0" indent="0">
              <a:buNone/>
            </a:pPr>
            <a:r>
              <a:rPr lang="fr-FR" dirty="0"/>
              <a:t>			</a:t>
            </a:r>
            <a:r>
              <a:rPr lang="fr-FR" dirty="0">
                <a:solidFill>
                  <a:srgbClr val="C00000"/>
                </a:solidFill>
              </a:rPr>
              <a:t>Vision du système centrée sur l'utilisateur</a:t>
            </a:r>
          </a:p>
        </p:txBody>
      </p:sp>
    </p:spTree>
    <p:extLst>
      <p:ext uri="{BB962C8B-B14F-4D97-AF65-F5344CB8AC3E}">
        <p14:creationId xmlns:p14="http://schemas.microsoft.com/office/powerpoint/2010/main" val="1606451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6DF6B-32AA-0C58-6B00-11ECD09F60D6}"/>
              </a:ext>
            </a:extLst>
          </p:cNvPr>
          <p:cNvSpPr>
            <a:spLocks noGrp="1"/>
          </p:cNvSpPr>
          <p:nvPr>
            <p:ph type="title"/>
          </p:nvPr>
        </p:nvSpPr>
        <p:spPr>
          <a:xfrm>
            <a:off x="838200" y="-136320"/>
            <a:ext cx="10515600" cy="1325563"/>
          </a:xfrm>
        </p:spPr>
        <p:txBody>
          <a:bodyPr/>
          <a:lstStyle/>
          <a:p>
            <a:pPr algn="ctr"/>
            <a:r>
              <a:rPr lang="fr-FR" dirty="0">
                <a:solidFill>
                  <a:schemeClr val="tx2">
                    <a:lumMod val="90000"/>
                    <a:lumOff val="10000"/>
                  </a:schemeClr>
                </a:solidFill>
              </a:rPr>
              <a:t>Diagramme</a:t>
            </a:r>
            <a:r>
              <a:rPr lang="fr-FR" dirty="0"/>
              <a:t> </a:t>
            </a:r>
            <a:r>
              <a:rPr lang="fr-FR" dirty="0">
                <a:solidFill>
                  <a:schemeClr val="tx2">
                    <a:lumMod val="90000"/>
                    <a:lumOff val="10000"/>
                  </a:schemeClr>
                </a:solidFill>
              </a:rPr>
              <a:t>de cas d’utilisation (use case)</a:t>
            </a:r>
          </a:p>
        </p:txBody>
      </p:sp>
      <p:pic>
        <p:nvPicPr>
          <p:cNvPr id="5" name="Espace réservé du contenu 4">
            <a:extLst>
              <a:ext uri="{FF2B5EF4-FFF2-40B4-BE49-F238E27FC236}">
                <a16:creationId xmlns:a16="http://schemas.microsoft.com/office/drawing/2014/main" id="{CDF16D47-BE05-F09F-38C5-EAC5A3D6A363}"/>
              </a:ext>
            </a:extLst>
          </p:cNvPr>
          <p:cNvPicPr>
            <a:picLocks noGrp="1" noChangeAspect="1"/>
          </p:cNvPicPr>
          <p:nvPr>
            <p:ph idx="1"/>
          </p:nvPr>
        </p:nvPicPr>
        <p:blipFill>
          <a:blip r:embed="rId2"/>
          <a:stretch>
            <a:fillRect/>
          </a:stretch>
        </p:blipFill>
        <p:spPr>
          <a:xfrm>
            <a:off x="3826675" y="1189243"/>
            <a:ext cx="6195597" cy="3330229"/>
          </a:xfrm>
        </p:spPr>
      </p:pic>
      <p:cxnSp>
        <p:nvCxnSpPr>
          <p:cNvPr id="7" name="Connecteur : en arc 6">
            <a:extLst>
              <a:ext uri="{FF2B5EF4-FFF2-40B4-BE49-F238E27FC236}">
                <a16:creationId xmlns:a16="http://schemas.microsoft.com/office/drawing/2014/main" id="{343F1C78-6C7D-806B-7646-5B444E115B72}"/>
              </a:ext>
            </a:extLst>
          </p:cNvPr>
          <p:cNvCxnSpPr>
            <a:cxnSpLocks/>
            <a:stCxn id="13" idx="3"/>
          </p:cNvCxnSpPr>
          <p:nvPr/>
        </p:nvCxnSpPr>
        <p:spPr>
          <a:xfrm>
            <a:off x="3803809" y="1160207"/>
            <a:ext cx="3120664" cy="416686"/>
          </a:xfrm>
          <a:prstGeom prst="curved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sp>
        <p:nvSpPr>
          <p:cNvPr id="13" name="Rectangle 12">
            <a:extLst>
              <a:ext uri="{FF2B5EF4-FFF2-40B4-BE49-F238E27FC236}">
                <a16:creationId xmlns:a16="http://schemas.microsoft.com/office/drawing/2014/main" id="{84236A0A-BFD4-B21A-65EF-9E7B79A56575}"/>
              </a:ext>
            </a:extLst>
          </p:cNvPr>
          <p:cNvSpPr/>
          <p:nvPr/>
        </p:nvSpPr>
        <p:spPr>
          <a:xfrm>
            <a:off x="1689873" y="835743"/>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i="1" dirty="0">
                <a:solidFill>
                  <a:schemeClr val="accent1">
                    <a:lumMod val="60000"/>
                    <a:lumOff val="40000"/>
                  </a:schemeClr>
                </a:solidFill>
              </a:rPr>
              <a:t>Nom du système </a:t>
            </a:r>
          </a:p>
        </p:txBody>
      </p:sp>
      <p:cxnSp>
        <p:nvCxnSpPr>
          <p:cNvPr id="15" name="Connecteur : en arc 14">
            <a:extLst>
              <a:ext uri="{FF2B5EF4-FFF2-40B4-BE49-F238E27FC236}">
                <a16:creationId xmlns:a16="http://schemas.microsoft.com/office/drawing/2014/main" id="{19FE19D4-4CD2-2EB8-A07F-A5E4EC06BA6C}"/>
              </a:ext>
            </a:extLst>
          </p:cNvPr>
          <p:cNvCxnSpPr>
            <a:cxnSpLocks/>
          </p:cNvCxnSpPr>
          <p:nvPr/>
        </p:nvCxnSpPr>
        <p:spPr>
          <a:xfrm flipV="1">
            <a:off x="3356006" y="2309462"/>
            <a:ext cx="1274988" cy="117578"/>
          </a:xfrm>
          <a:prstGeom prst="curvedConnector3">
            <a:avLst>
              <a:gd name="adj1" fmla="val 32263"/>
            </a:avLst>
          </a:prstGeom>
          <a:ln>
            <a:tailEnd type="triangle"/>
          </a:ln>
        </p:spPr>
        <p:style>
          <a:lnRef idx="2">
            <a:schemeClr val="accent4"/>
          </a:lnRef>
          <a:fillRef idx="0">
            <a:schemeClr val="accent4"/>
          </a:fillRef>
          <a:effectRef idx="1">
            <a:schemeClr val="accent4"/>
          </a:effectRef>
          <a:fontRef idx="minor">
            <a:schemeClr val="tx1"/>
          </a:fontRef>
        </p:style>
      </p:cxnSp>
      <p:sp>
        <p:nvSpPr>
          <p:cNvPr id="20" name="Rectangle 19">
            <a:extLst>
              <a:ext uri="{FF2B5EF4-FFF2-40B4-BE49-F238E27FC236}">
                <a16:creationId xmlns:a16="http://schemas.microsoft.com/office/drawing/2014/main" id="{4524572E-EEAF-F214-A78A-6A1CFA399A13}"/>
              </a:ext>
            </a:extLst>
          </p:cNvPr>
          <p:cNvSpPr/>
          <p:nvPr/>
        </p:nvSpPr>
        <p:spPr>
          <a:xfrm>
            <a:off x="1879564" y="2043787"/>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i="1" dirty="0">
                <a:solidFill>
                  <a:schemeClr val="accent1">
                    <a:lumMod val="60000"/>
                    <a:lumOff val="40000"/>
                  </a:schemeClr>
                </a:solidFill>
              </a:rPr>
              <a:t>Acteur</a:t>
            </a:r>
          </a:p>
        </p:txBody>
      </p:sp>
      <p:cxnSp>
        <p:nvCxnSpPr>
          <p:cNvPr id="21" name="Connecteur : en arc 20">
            <a:extLst>
              <a:ext uri="{FF2B5EF4-FFF2-40B4-BE49-F238E27FC236}">
                <a16:creationId xmlns:a16="http://schemas.microsoft.com/office/drawing/2014/main" id="{AB4E094A-AF14-B236-DDF5-FC24D49665F6}"/>
              </a:ext>
            </a:extLst>
          </p:cNvPr>
          <p:cNvCxnSpPr>
            <a:cxnSpLocks/>
          </p:cNvCxnSpPr>
          <p:nvPr/>
        </p:nvCxnSpPr>
        <p:spPr>
          <a:xfrm flipV="1">
            <a:off x="3314430" y="2806080"/>
            <a:ext cx="2988047" cy="1754809"/>
          </a:xfrm>
          <a:prstGeom prst="curvedConnector3">
            <a:avLst>
              <a:gd name="adj1" fmla="val 99687"/>
            </a:avLst>
          </a:prstGeom>
          <a:ln>
            <a:tailEnd type="triangle"/>
          </a:ln>
        </p:spPr>
        <p:style>
          <a:lnRef idx="2">
            <a:schemeClr val="accent4"/>
          </a:lnRef>
          <a:fillRef idx="0">
            <a:schemeClr val="accent4"/>
          </a:fillRef>
          <a:effectRef idx="1">
            <a:schemeClr val="accent4"/>
          </a:effectRef>
          <a:fontRef idx="minor">
            <a:schemeClr val="tx1"/>
          </a:fontRef>
        </p:style>
      </p:cxnSp>
      <p:sp>
        <p:nvSpPr>
          <p:cNvPr id="26" name="Rectangle 25">
            <a:extLst>
              <a:ext uri="{FF2B5EF4-FFF2-40B4-BE49-F238E27FC236}">
                <a16:creationId xmlns:a16="http://schemas.microsoft.com/office/drawing/2014/main" id="{E9FEBB6A-6BC2-AB44-ECE5-2D47BCAF4F8B}"/>
              </a:ext>
            </a:extLst>
          </p:cNvPr>
          <p:cNvSpPr/>
          <p:nvPr/>
        </p:nvSpPr>
        <p:spPr>
          <a:xfrm>
            <a:off x="1689873" y="4072913"/>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i="1" dirty="0">
                <a:solidFill>
                  <a:schemeClr val="accent1">
                    <a:lumMod val="60000"/>
                    <a:lumOff val="40000"/>
                  </a:schemeClr>
                </a:solidFill>
              </a:rPr>
              <a:t>Association</a:t>
            </a:r>
          </a:p>
        </p:txBody>
      </p:sp>
      <p:cxnSp>
        <p:nvCxnSpPr>
          <p:cNvPr id="27" name="Connecteur : en arc 26">
            <a:extLst>
              <a:ext uri="{FF2B5EF4-FFF2-40B4-BE49-F238E27FC236}">
                <a16:creationId xmlns:a16="http://schemas.microsoft.com/office/drawing/2014/main" id="{01D83256-08A7-C277-1265-D853F3CEDE16}"/>
              </a:ext>
            </a:extLst>
          </p:cNvPr>
          <p:cNvCxnSpPr>
            <a:cxnSpLocks/>
          </p:cNvCxnSpPr>
          <p:nvPr/>
        </p:nvCxnSpPr>
        <p:spPr>
          <a:xfrm rot="5400000" flipH="1" flipV="1">
            <a:off x="6878564" y="3982499"/>
            <a:ext cx="1170166" cy="804319"/>
          </a:xfrm>
          <a:prstGeom prst="curved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sp>
        <p:nvSpPr>
          <p:cNvPr id="32" name="Rectangle 31">
            <a:extLst>
              <a:ext uri="{FF2B5EF4-FFF2-40B4-BE49-F238E27FC236}">
                <a16:creationId xmlns:a16="http://schemas.microsoft.com/office/drawing/2014/main" id="{EB21E52C-BCBF-1FD4-B575-2B4B0792614E}"/>
              </a:ext>
            </a:extLst>
          </p:cNvPr>
          <p:cNvSpPr/>
          <p:nvPr/>
        </p:nvSpPr>
        <p:spPr>
          <a:xfrm>
            <a:off x="5751871" y="4956609"/>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i="1" dirty="0">
                <a:solidFill>
                  <a:schemeClr val="accent1">
                    <a:lumMod val="60000"/>
                    <a:lumOff val="40000"/>
                  </a:schemeClr>
                </a:solidFill>
              </a:rPr>
              <a:t>Limite système</a:t>
            </a:r>
          </a:p>
        </p:txBody>
      </p:sp>
      <p:sp>
        <p:nvSpPr>
          <p:cNvPr id="33" name="Rectangle 32">
            <a:extLst>
              <a:ext uri="{FF2B5EF4-FFF2-40B4-BE49-F238E27FC236}">
                <a16:creationId xmlns:a16="http://schemas.microsoft.com/office/drawing/2014/main" id="{66F8848A-6B67-EFB3-4ACC-2A6596508AC1}"/>
              </a:ext>
            </a:extLst>
          </p:cNvPr>
          <p:cNvSpPr/>
          <p:nvPr/>
        </p:nvSpPr>
        <p:spPr>
          <a:xfrm>
            <a:off x="7733071" y="3058425"/>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i="1" dirty="0">
                <a:solidFill>
                  <a:schemeClr val="accent1">
                    <a:lumMod val="60000"/>
                    <a:lumOff val="40000"/>
                  </a:schemeClr>
                </a:solidFill>
              </a:rPr>
              <a:t>Cas d’utilisation</a:t>
            </a:r>
          </a:p>
        </p:txBody>
      </p:sp>
      <p:sp>
        <p:nvSpPr>
          <p:cNvPr id="39" name="ZoneTexte 38">
            <a:extLst>
              <a:ext uri="{FF2B5EF4-FFF2-40B4-BE49-F238E27FC236}">
                <a16:creationId xmlns:a16="http://schemas.microsoft.com/office/drawing/2014/main" id="{1D258EA1-2464-DFD7-E78F-A28CE1A96C7E}"/>
              </a:ext>
            </a:extLst>
          </p:cNvPr>
          <p:cNvSpPr txBox="1"/>
          <p:nvPr/>
        </p:nvSpPr>
        <p:spPr>
          <a:xfrm>
            <a:off x="1637071" y="5077060"/>
            <a:ext cx="6096000" cy="1200329"/>
          </a:xfrm>
          <a:prstGeom prst="rect">
            <a:avLst/>
          </a:prstGeom>
          <a:noFill/>
        </p:spPr>
        <p:txBody>
          <a:bodyPr wrap="square">
            <a:spAutoFit/>
          </a:bodyPr>
          <a:lstStyle/>
          <a:p>
            <a:r>
              <a:rPr lang="fr-FR" u="sng" dirty="0"/>
              <a:t>Association</a:t>
            </a:r>
            <a:r>
              <a:rPr lang="fr-FR" dirty="0"/>
              <a:t> :</a:t>
            </a:r>
          </a:p>
          <a:p>
            <a:endParaRPr lang="fr-FR" dirty="0"/>
          </a:p>
          <a:p>
            <a:r>
              <a:rPr lang="fr-FR" dirty="0"/>
              <a:t>Relation entre </a:t>
            </a:r>
            <a:r>
              <a:rPr lang="fr-FR" b="1" dirty="0"/>
              <a:t>acteurs</a:t>
            </a:r>
            <a:r>
              <a:rPr lang="fr-FR" dirty="0"/>
              <a:t> et </a:t>
            </a:r>
            <a:r>
              <a:rPr lang="fr-FR" b="1" dirty="0"/>
              <a:t>cas d'utilisation</a:t>
            </a:r>
          </a:p>
          <a:p>
            <a:r>
              <a:rPr lang="fr-FR" dirty="0"/>
              <a:t>Représente la possibilité pour l'acteur de déclencher le cas</a:t>
            </a:r>
          </a:p>
        </p:txBody>
      </p:sp>
    </p:spTree>
    <p:extLst>
      <p:ext uri="{BB962C8B-B14F-4D97-AF65-F5344CB8AC3E}">
        <p14:creationId xmlns:p14="http://schemas.microsoft.com/office/powerpoint/2010/main" val="1598881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1">
            <a:extLst>
              <a:ext uri="{FF2B5EF4-FFF2-40B4-BE49-F238E27FC236}">
                <a16:creationId xmlns:a16="http://schemas.microsoft.com/office/drawing/2014/main" id="{71E3AB4B-AD50-4EA1-9652-1E17A019C7D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err="1">
                <a:solidFill>
                  <a:srgbClr val="FFFFFF"/>
                </a:solidFill>
                <a:latin typeface="+mj-lt"/>
                <a:ea typeface="+mj-ea"/>
                <a:cs typeface="+mj-cs"/>
              </a:rPr>
              <a:t>Exemple</a:t>
            </a:r>
            <a:r>
              <a:rPr lang="en-US" sz="3200" kern="1200" dirty="0">
                <a:solidFill>
                  <a:srgbClr val="FFFFFF"/>
                </a:solidFill>
                <a:latin typeface="+mj-lt"/>
                <a:ea typeface="+mj-ea"/>
                <a:cs typeface="+mj-cs"/>
              </a:rPr>
              <a:t> :</a:t>
            </a:r>
            <a:br>
              <a:rPr lang="en-US" sz="3200" kern="1200" dirty="0">
                <a:solidFill>
                  <a:srgbClr val="FFFFFF"/>
                </a:solidFill>
                <a:latin typeface="+mj-lt"/>
                <a:ea typeface="+mj-ea"/>
                <a:cs typeface="+mj-cs"/>
              </a:rPr>
            </a:b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cas</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d’utilisation</a:t>
            </a:r>
            <a:r>
              <a:rPr lang="en-US" sz="3200" kern="1200" dirty="0">
                <a:solidFill>
                  <a:srgbClr val="FFFFFF"/>
                </a:solidFill>
                <a:latin typeface="+mj-lt"/>
                <a:ea typeface="+mj-ea"/>
                <a:cs typeface="+mj-cs"/>
              </a:rPr>
              <a:t> (use case)</a:t>
            </a:r>
          </a:p>
        </p:txBody>
      </p:sp>
      <p:pic>
        <p:nvPicPr>
          <p:cNvPr id="8" name="Espace réservé du contenu 7" descr="Une image contenant texte, capture d’écran, diagramme, Police&#10;&#10;Description générée automatiquement">
            <a:extLst>
              <a:ext uri="{FF2B5EF4-FFF2-40B4-BE49-F238E27FC236}">
                <a16:creationId xmlns:a16="http://schemas.microsoft.com/office/drawing/2014/main" id="{6E10909A-FE13-04C2-F719-8A86DA0BC30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910738" y="1594707"/>
            <a:ext cx="4790128" cy="4351338"/>
          </a:xfrm>
          <a:prstGeom prst="rect">
            <a:avLst/>
          </a:prstGeom>
        </p:spPr>
      </p:pic>
    </p:spTree>
    <p:extLst>
      <p:ext uri="{BB962C8B-B14F-4D97-AF65-F5344CB8AC3E}">
        <p14:creationId xmlns:p14="http://schemas.microsoft.com/office/powerpoint/2010/main" val="2906134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B6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1">
            <a:extLst>
              <a:ext uri="{FF2B5EF4-FFF2-40B4-BE49-F238E27FC236}">
                <a16:creationId xmlns:a16="http://schemas.microsoft.com/office/drawing/2014/main" id="{71E3AB4B-AD50-4EA1-9652-1E17A019C7D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Exemple : généralisation de rôle</a:t>
            </a:r>
          </a:p>
        </p:txBody>
      </p:sp>
      <p:pic>
        <p:nvPicPr>
          <p:cNvPr id="8" name="Espace réservé du contenu 7">
            <a:extLst>
              <a:ext uri="{FF2B5EF4-FFF2-40B4-BE49-F238E27FC236}">
                <a16:creationId xmlns:a16="http://schemas.microsoft.com/office/drawing/2014/main" id="{E0D58C3D-8415-61F1-5867-C5FBB888ACF0}"/>
              </a:ext>
            </a:extLst>
          </p:cNvPr>
          <p:cNvPicPr>
            <a:picLocks noGrp="1" noChangeAspect="1"/>
          </p:cNvPicPr>
          <p:nvPr>
            <p:ph idx="1"/>
          </p:nvPr>
        </p:nvPicPr>
        <p:blipFill>
          <a:blip r:embed="rId2"/>
          <a:stretch>
            <a:fillRect/>
          </a:stretch>
        </p:blipFill>
        <p:spPr>
          <a:xfrm>
            <a:off x="4807974" y="640080"/>
            <a:ext cx="6147454" cy="5578816"/>
          </a:xfrm>
          <a:prstGeom prst="rect">
            <a:avLst/>
          </a:prstGeom>
        </p:spPr>
      </p:pic>
    </p:spTree>
    <p:extLst>
      <p:ext uri="{BB962C8B-B14F-4D97-AF65-F5344CB8AC3E}">
        <p14:creationId xmlns:p14="http://schemas.microsoft.com/office/powerpoint/2010/main" val="1891374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lowchart: Document 2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1">
            <a:extLst>
              <a:ext uri="{FF2B5EF4-FFF2-40B4-BE49-F238E27FC236}">
                <a16:creationId xmlns:a16="http://schemas.microsoft.com/office/drawing/2014/main" id="{71E3AB4B-AD50-4EA1-9652-1E17A019C7D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Exemple : généralisation de rôle</a:t>
            </a:r>
          </a:p>
        </p:txBody>
      </p:sp>
      <p:pic>
        <p:nvPicPr>
          <p:cNvPr id="3" name="Espace réservé du contenu 2" descr="Une image contenant texte, diagramme, ligne, Police&#10;&#10;Description générée automatiquement">
            <a:extLst>
              <a:ext uri="{FF2B5EF4-FFF2-40B4-BE49-F238E27FC236}">
                <a16:creationId xmlns:a16="http://schemas.microsoft.com/office/drawing/2014/main" id="{9B82D1DE-BC9D-C780-2D8F-020F93A687D3}"/>
              </a:ext>
            </a:extLst>
          </p:cNvPr>
          <p:cNvPicPr>
            <a:picLocks noGrp="1" noChangeAspect="1"/>
          </p:cNvPicPr>
          <p:nvPr>
            <p:ph idx="1"/>
          </p:nvPr>
        </p:nvPicPr>
        <p:blipFill>
          <a:blip r:embed="rId2"/>
          <a:stretch>
            <a:fillRect/>
          </a:stretch>
        </p:blipFill>
        <p:spPr>
          <a:xfrm>
            <a:off x="4207933" y="793558"/>
            <a:ext cx="7347537" cy="5271859"/>
          </a:xfrm>
          <a:prstGeom prst="rect">
            <a:avLst/>
          </a:prstGeom>
        </p:spPr>
      </p:pic>
    </p:spTree>
    <p:extLst>
      <p:ext uri="{BB962C8B-B14F-4D97-AF65-F5344CB8AC3E}">
        <p14:creationId xmlns:p14="http://schemas.microsoft.com/office/powerpoint/2010/main" val="744166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2CBA6-38AA-2B0A-6023-B300DFA0E117}"/>
              </a:ext>
            </a:extLst>
          </p:cNvPr>
          <p:cNvSpPr>
            <a:spLocks noGrp="1"/>
          </p:cNvSpPr>
          <p:nvPr>
            <p:ph type="title"/>
          </p:nvPr>
        </p:nvSpPr>
        <p:spPr>
          <a:xfrm>
            <a:off x="838200" y="-20705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Relation entre cas d’utilisation </a:t>
            </a:r>
          </a:p>
        </p:txBody>
      </p:sp>
      <p:pic>
        <p:nvPicPr>
          <p:cNvPr id="5" name="Espace réservé du contenu 4">
            <a:extLst>
              <a:ext uri="{FF2B5EF4-FFF2-40B4-BE49-F238E27FC236}">
                <a16:creationId xmlns:a16="http://schemas.microsoft.com/office/drawing/2014/main" id="{A546C5B2-B3FC-7DFE-90B9-589582DF9300}"/>
              </a:ext>
            </a:extLst>
          </p:cNvPr>
          <p:cNvPicPr>
            <a:picLocks noGrp="1" noChangeAspect="1"/>
          </p:cNvPicPr>
          <p:nvPr>
            <p:ph idx="1"/>
          </p:nvPr>
        </p:nvPicPr>
        <p:blipFill>
          <a:blip r:embed="rId2"/>
          <a:stretch>
            <a:fillRect/>
          </a:stretch>
        </p:blipFill>
        <p:spPr>
          <a:xfrm>
            <a:off x="5757664" y="2091070"/>
            <a:ext cx="5540220" cy="2834886"/>
          </a:xfrm>
        </p:spPr>
      </p:pic>
      <p:cxnSp>
        <p:nvCxnSpPr>
          <p:cNvPr id="6" name="Connecteur : en arc 5">
            <a:extLst>
              <a:ext uri="{FF2B5EF4-FFF2-40B4-BE49-F238E27FC236}">
                <a16:creationId xmlns:a16="http://schemas.microsoft.com/office/drawing/2014/main" id="{ED0AE587-6D04-8D5F-EF8A-7F867AFD7832}"/>
              </a:ext>
            </a:extLst>
          </p:cNvPr>
          <p:cNvCxnSpPr>
            <a:cxnSpLocks/>
          </p:cNvCxnSpPr>
          <p:nvPr/>
        </p:nvCxnSpPr>
        <p:spPr>
          <a:xfrm rot="5400000" flipH="1" flipV="1">
            <a:off x="7190573" y="4136616"/>
            <a:ext cx="1965304" cy="709098"/>
          </a:xfrm>
          <a:prstGeom prst="curvedConnector3">
            <a:avLst>
              <a:gd name="adj1" fmla="val 100573"/>
            </a:avLst>
          </a:prstGeom>
          <a:ln>
            <a:tailEnd type="triangle"/>
          </a:ln>
        </p:spPr>
        <p:style>
          <a:lnRef idx="2">
            <a:schemeClr val="accent4"/>
          </a:lnRef>
          <a:fillRef idx="0">
            <a:schemeClr val="accent4"/>
          </a:fillRef>
          <a:effectRef idx="1">
            <a:schemeClr val="accent4"/>
          </a:effectRef>
          <a:fontRef idx="minor">
            <a:schemeClr val="tx1"/>
          </a:fontRef>
        </p:style>
      </p:cxnSp>
      <p:sp>
        <p:nvSpPr>
          <p:cNvPr id="7" name="Rectangle 6">
            <a:extLst>
              <a:ext uri="{FF2B5EF4-FFF2-40B4-BE49-F238E27FC236}">
                <a16:creationId xmlns:a16="http://schemas.microsoft.com/office/drawing/2014/main" id="{F0CB2043-793F-6D56-E8CE-3C675C1B9EFA}"/>
              </a:ext>
            </a:extLst>
          </p:cNvPr>
          <p:cNvSpPr/>
          <p:nvPr/>
        </p:nvSpPr>
        <p:spPr>
          <a:xfrm>
            <a:off x="6342234" y="5395364"/>
            <a:ext cx="2113936" cy="6489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i="1" dirty="0">
                <a:solidFill>
                  <a:schemeClr val="accent1">
                    <a:lumMod val="60000"/>
                    <a:lumOff val="40000"/>
                  </a:schemeClr>
                </a:solidFill>
              </a:rPr>
              <a:t>Cas particuliers</a:t>
            </a:r>
          </a:p>
        </p:txBody>
      </p:sp>
      <p:cxnSp>
        <p:nvCxnSpPr>
          <p:cNvPr id="10" name="Connecteur : en arc 9">
            <a:extLst>
              <a:ext uri="{FF2B5EF4-FFF2-40B4-BE49-F238E27FC236}">
                <a16:creationId xmlns:a16="http://schemas.microsoft.com/office/drawing/2014/main" id="{75975224-8E66-E7CA-A52D-7E96F5016A22}"/>
              </a:ext>
            </a:extLst>
          </p:cNvPr>
          <p:cNvCxnSpPr>
            <a:cxnSpLocks/>
          </p:cNvCxnSpPr>
          <p:nvPr/>
        </p:nvCxnSpPr>
        <p:spPr>
          <a:xfrm rot="5400000" flipH="1" flipV="1">
            <a:off x="7693969" y="3633222"/>
            <a:ext cx="1965303" cy="1715888"/>
          </a:xfrm>
          <a:prstGeom prst="curvedConnector3">
            <a:avLst>
              <a:gd name="adj1" fmla="val 95010"/>
            </a:avLst>
          </a:prstGeom>
          <a:ln>
            <a:tailEnd type="triangle"/>
          </a:ln>
        </p:spPr>
        <p:style>
          <a:lnRef idx="2">
            <a:schemeClr val="accent4"/>
          </a:lnRef>
          <a:fillRef idx="0">
            <a:schemeClr val="accent4"/>
          </a:fillRef>
          <a:effectRef idx="1">
            <a:schemeClr val="accent4"/>
          </a:effectRef>
          <a:fontRef idx="minor">
            <a:schemeClr val="tx1"/>
          </a:fontRef>
        </p:style>
      </p:cxnSp>
      <p:sp>
        <p:nvSpPr>
          <p:cNvPr id="19" name="ZoneTexte 18">
            <a:extLst>
              <a:ext uri="{FF2B5EF4-FFF2-40B4-BE49-F238E27FC236}">
                <a16:creationId xmlns:a16="http://schemas.microsoft.com/office/drawing/2014/main" id="{B1BD7BFA-5211-91DC-77D9-89BD4D034D60}"/>
              </a:ext>
            </a:extLst>
          </p:cNvPr>
          <p:cNvSpPr txBox="1"/>
          <p:nvPr/>
        </p:nvSpPr>
        <p:spPr>
          <a:xfrm>
            <a:off x="894116" y="2107858"/>
            <a:ext cx="4919464" cy="2862322"/>
          </a:xfrm>
          <a:prstGeom prst="rect">
            <a:avLst/>
          </a:prstGeom>
          <a:noFill/>
        </p:spPr>
        <p:txBody>
          <a:bodyPr wrap="square">
            <a:spAutoFit/>
          </a:bodyPr>
          <a:lstStyle/>
          <a:p>
            <a:r>
              <a:rPr lang="fr-FR" u="sng" dirty="0"/>
              <a:t>Généralisation</a:t>
            </a:r>
            <a:r>
              <a:rPr lang="fr-FR" dirty="0"/>
              <a:t> :</a:t>
            </a:r>
          </a:p>
          <a:p>
            <a:endParaRPr lang="fr-FR" dirty="0"/>
          </a:p>
          <a:p>
            <a:r>
              <a:rPr lang="fr-FR" dirty="0"/>
              <a:t>Relation entre des cas d'utilisation qui indique qu'un cas d'utilisation (le cas d'utilisation enfant) </a:t>
            </a:r>
            <a:r>
              <a:rPr lang="fr-FR" b="1" dirty="0"/>
              <a:t>hérite les comportements</a:t>
            </a:r>
            <a:r>
              <a:rPr lang="fr-FR" dirty="0"/>
              <a:t>, attributs et relations d'un autre cas d'utilisation (le cas d'utilisation parent). Cela permet de modéliser des cas d'utilisation spécifiques qui </a:t>
            </a:r>
            <a:r>
              <a:rPr lang="fr-FR" b="1" dirty="0"/>
              <a:t>partagent des caractéristiques communes </a:t>
            </a:r>
            <a:r>
              <a:rPr lang="fr-FR" dirty="0"/>
              <a:t>avec des cas d'utilisation plus généraux.</a:t>
            </a:r>
          </a:p>
        </p:txBody>
      </p:sp>
    </p:spTree>
    <p:extLst>
      <p:ext uri="{BB962C8B-B14F-4D97-AF65-F5344CB8AC3E}">
        <p14:creationId xmlns:p14="http://schemas.microsoft.com/office/powerpoint/2010/main" val="685747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7B2CBA6-38AA-2B0A-6023-B300DFA0E11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Relation entre cas d’utilisation </a:t>
            </a:r>
          </a:p>
        </p:txBody>
      </p:sp>
      <p:sp>
        <p:nvSpPr>
          <p:cNvPr id="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B1BD7BFA-5211-91DC-77D9-89BD4D034D60}"/>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1500" u="sng" dirty="0"/>
              <a:t>Extension</a:t>
            </a:r>
            <a:r>
              <a:rPr lang="en-US" sz="1500" dirty="0"/>
              <a:t> : X “extends” Y </a:t>
            </a:r>
            <a:br>
              <a:rPr lang="en-US" sz="1500" dirty="0"/>
            </a:br>
            <a:br>
              <a:rPr lang="en-US" sz="1500" dirty="0"/>
            </a:br>
            <a:r>
              <a:rPr lang="en-US" sz="1500" dirty="0"/>
              <a:t>- Cas </a:t>
            </a:r>
            <a:r>
              <a:rPr lang="en-US" sz="1500" dirty="0" err="1"/>
              <a:t>d’utilisation</a:t>
            </a:r>
            <a:r>
              <a:rPr lang="en-US" sz="1500" dirty="0"/>
              <a:t> X </a:t>
            </a:r>
            <a:r>
              <a:rPr lang="en-US" sz="1500" b="1" dirty="0" err="1"/>
              <a:t>peut</a:t>
            </a:r>
            <a:r>
              <a:rPr lang="en-US" sz="1500" b="1" dirty="0"/>
              <a:t> </a:t>
            </a:r>
            <a:r>
              <a:rPr lang="en-US" sz="1500" b="1" dirty="0" err="1"/>
              <a:t>être</a:t>
            </a:r>
            <a:r>
              <a:rPr lang="en-US" sz="1500" b="1" dirty="0"/>
              <a:t> </a:t>
            </a:r>
            <a:r>
              <a:rPr lang="en-US" sz="1500" dirty="0" err="1"/>
              <a:t>déclenché</a:t>
            </a:r>
            <a:r>
              <a:rPr lang="en-US" sz="1500" dirty="0"/>
              <a:t> au </a:t>
            </a:r>
            <a:r>
              <a:rPr lang="en-US" sz="1500" dirty="0" err="1"/>
              <a:t>cours</a:t>
            </a:r>
            <a:r>
              <a:rPr lang="en-US" sz="1500" dirty="0"/>
              <a:t> du scenario de Y</a:t>
            </a:r>
          </a:p>
          <a:p>
            <a:pPr>
              <a:lnSpc>
                <a:spcPct val="90000"/>
              </a:lnSpc>
              <a:spcAft>
                <a:spcPts val="600"/>
              </a:spcAft>
            </a:pPr>
            <a:r>
              <a:rPr lang="en-US" sz="1500" dirty="0"/>
              <a:t>- X </a:t>
            </a:r>
            <a:r>
              <a:rPr lang="en-US" sz="1500" dirty="0" err="1"/>
              <a:t>est</a:t>
            </a:r>
            <a:r>
              <a:rPr lang="en-US" sz="1500" dirty="0"/>
              <a:t> </a:t>
            </a:r>
            <a:r>
              <a:rPr lang="en-US" sz="1500" b="1" dirty="0" err="1"/>
              <a:t>optionnel</a:t>
            </a:r>
            <a:r>
              <a:rPr lang="en-US" sz="1500" dirty="0"/>
              <a:t> pour Y</a:t>
            </a:r>
          </a:p>
        </p:txBody>
      </p:sp>
      <p:pic>
        <p:nvPicPr>
          <p:cNvPr id="11" name="Espace réservé du contenu 10" descr="Une image contenant texte, diagramme, Police, ligne&#10;&#10;Description générée automatiquement">
            <a:extLst>
              <a:ext uri="{FF2B5EF4-FFF2-40B4-BE49-F238E27FC236}">
                <a16:creationId xmlns:a16="http://schemas.microsoft.com/office/drawing/2014/main" id="{2A17B014-3282-F926-154D-14742613FA31}"/>
              </a:ext>
            </a:extLst>
          </p:cNvPr>
          <p:cNvPicPr>
            <a:picLocks noGrp="1" noChangeAspect="1"/>
          </p:cNvPicPr>
          <p:nvPr>
            <p:ph idx="1"/>
          </p:nvPr>
        </p:nvPicPr>
        <p:blipFill>
          <a:blip r:embed="rId2"/>
          <a:stretch>
            <a:fillRect/>
          </a:stretch>
        </p:blipFill>
        <p:spPr>
          <a:xfrm>
            <a:off x="4654296" y="1634033"/>
            <a:ext cx="6903720" cy="3589933"/>
          </a:xfrm>
          <a:prstGeom prst="rect">
            <a:avLst/>
          </a:prstGeom>
        </p:spPr>
      </p:pic>
    </p:spTree>
    <p:extLst>
      <p:ext uri="{BB962C8B-B14F-4D97-AF65-F5344CB8AC3E}">
        <p14:creationId xmlns:p14="http://schemas.microsoft.com/office/powerpoint/2010/main" val="1879842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7B2CBA6-38AA-2B0A-6023-B300DFA0E11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Relation entre cas d’utilisation </a:t>
            </a: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B1BD7BFA-5211-91DC-77D9-89BD4D034D60}"/>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1500" u="sng" dirty="0"/>
              <a:t>Inclusion </a:t>
            </a:r>
            <a:r>
              <a:rPr lang="en-US" sz="1500" dirty="0"/>
              <a:t>: X “includes” Y </a:t>
            </a:r>
            <a:br>
              <a:rPr lang="en-US" sz="1500" dirty="0"/>
            </a:br>
            <a:br>
              <a:rPr lang="en-US" sz="1500" dirty="0"/>
            </a:br>
            <a:r>
              <a:rPr lang="en-US" sz="1500" dirty="0"/>
              <a:t>- </a:t>
            </a:r>
            <a:r>
              <a:rPr lang="en-US" sz="1500" dirty="0" err="1"/>
              <a:t>Scénario</a:t>
            </a:r>
            <a:r>
              <a:rPr lang="en-US" sz="1500" dirty="0"/>
              <a:t> de Y </a:t>
            </a:r>
            <a:r>
              <a:rPr lang="en-US" sz="1500" b="1" dirty="0" err="1"/>
              <a:t>inclus</a:t>
            </a:r>
            <a:r>
              <a:rPr lang="en-US" sz="1500" dirty="0"/>
              <a:t> le scenario de X</a:t>
            </a:r>
          </a:p>
          <a:p>
            <a:pPr>
              <a:lnSpc>
                <a:spcPct val="90000"/>
              </a:lnSpc>
              <a:spcAft>
                <a:spcPts val="600"/>
              </a:spcAft>
            </a:pPr>
            <a:r>
              <a:rPr lang="en-US" sz="1500" dirty="0"/>
              <a:t>- Cas </a:t>
            </a:r>
            <a:r>
              <a:rPr lang="en-US" sz="1500" dirty="0" err="1"/>
              <a:t>d’utilisation</a:t>
            </a:r>
            <a:r>
              <a:rPr lang="en-US" sz="1500" dirty="0"/>
              <a:t> Y </a:t>
            </a:r>
            <a:r>
              <a:rPr lang="en-US" sz="1500" b="1" dirty="0" err="1"/>
              <a:t>déclenché</a:t>
            </a:r>
            <a:r>
              <a:rPr lang="en-US" sz="1500" b="1" dirty="0"/>
              <a:t> au </a:t>
            </a:r>
            <a:r>
              <a:rPr lang="en-US" sz="1500" b="1" dirty="0" err="1"/>
              <a:t>cours</a:t>
            </a:r>
            <a:r>
              <a:rPr lang="en-US" sz="1500" b="1" dirty="0"/>
              <a:t> </a:t>
            </a:r>
            <a:r>
              <a:rPr lang="en-US" sz="1500" dirty="0"/>
              <a:t>du scenario de X</a:t>
            </a:r>
          </a:p>
        </p:txBody>
      </p:sp>
      <p:pic>
        <p:nvPicPr>
          <p:cNvPr id="5" name="Espace réservé du contenu 4">
            <a:extLst>
              <a:ext uri="{FF2B5EF4-FFF2-40B4-BE49-F238E27FC236}">
                <a16:creationId xmlns:a16="http://schemas.microsoft.com/office/drawing/2014/main" id="{EA77789A-8878-5C05-7373-241C56F6DC8C}"/>
              </a:ext>
            </a:extLst>
          </p:cNvPr>
          <p:cNvPicPr>
            <a:picLocks noGrp="1" noChangeAspect="1"/>
          </p:cNvPicPr>
          <p:nvPr>
            <p:ph idx="1"/>
          </p:nvPr>
        </p:nvPicPr>
        <p:blipFill>
          <a:blip r:embed="rId2"/>
          <a:stretch>
            <a:fillRect/>
          </a:stretch>
        </p:blipFill>
        <p:spPr>
          <a:xfrm>
            <a:off x="4654296" y="1841144"/>
            <a:ext cx="6903720" cy="3175712"/>
          </a:xfrm>
          <a:prstGeom prst="rect">
            <a:avLst/>
          </a:prstGeom>
        </p:spPr>
      </p:pic>
    </p:spTree>
    <p:extLst>
      <p:ext uri="{BB962C8B-B14F-4D97-AF65-F5344CB8AC3E}">
        <p14:creationId xmlns:p14="http://schemas.microsoft.com/office/powerpoint/2010/main" val="1412728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7B2CBA6-38AA-2B0A-6023-B300DFA0E11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Relation entre </a:t>
            </a:r>
            <a:r>
              <a:rPr lang="en-US" sz="5600" kern="1200" dirty="0" err="1">
                <a:solidFill>
                  <a:schemeClr val="tx1"/>
                </a:solidFill>
                <a:latin typeface="+mj-lt"/>
                <a:ea typeface="+mj-ea"/>
                <a:cs typeface="+mj-cs"/>
              </a:rPr>
              <a:t>cas</a:t>
            </a:r>
            <a:r>
              <a:rPr lang="en-US" sz="5600" kern="1200" dirty="0">
                <a:solidFill>
                  <a:schemeClr val="tx1"/>
                </a:solidFill>
                <a:latin typeface="+mj-lt"/>
                <a:ea typeface="+mj-ea"/>
                <a:cs typeface="+mj-cs"/>
              </a:rPr>
              <a:t> </a:t>
            </a:r>
            <a:r>
              <a:rPr lang="en-US" sz="5600" kern="1200" dirty="0" err="1">
                <a:solidFill>
                  <a:schemeClr val="tx1"/>
                </a:solidFill>
                <a:latin typeface="+mj-lt"/>
                <a:ea typeface="+mj-ea"/>
                <a:cs typeface="+mj-cs"/>
              </a:rPr>
              <a:t>d’utilisation</a:t>
            </a:r>
            <a:r>
              <a:rPr lang="en-US" sz="5600" kern="1200" dirty="0">
                <a:solidFill>
                  <a:schemeClr val="tx1"/>
                </a:solidFill>
                <a:latin typeface="+mj-lt"/>
                <a:ea typeface="+mj-ea"/>
                <a:cs typeface="+mj-cs"/>
              </a:rPr>
              <a:t> </a:t>
            </a:r>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Espace réservé du contenu 5">
            <a:extLst>
              <a:ext uri="{FF2B5EF4-FFF2-40B4-BE49-F238E27FC236}">
                <a16:creationId xmlns:a16="http://schemas.microsoft.com/office/drawing/2014/main" id="{0BCB5AE5-7A3D-064B-FCA0-04A77E42CA9E}"/>
              </a:ext>
            </a:extLst>
          </p:cNvPr>
          <p:cNvPicPr>
            <a:picLocks noGrp="1" noChangeAspect="1"/>
          </p:cNvPicPr>
          <p:nvPr>
            <p:ph idx="1"/>
          </p:nvPr>
        </p:nvPicPr>
        <p:blipFill>
          <a:blip r:embed="rId2"/>
          <a:stretch>
            <a:fillRect/>
          </a:stretch>
        </p:blipFill>
        <p:spPr>
          <a:xfrm>
            <a:off x="4654296" y="899187"/>
            <a:ext cx="7214616" cy="5032194"/>
          </a:xfrm>
          <a:prstGeom prst="rect">
            <a:avLst/>
          </a:prstGeom>
        </p:spPr>
      </p:pic>
      <p:sp>
        <p:nvSpPr>
          <p:cNvPr id="19" name="ZoneTexte 18">
            <a:extLst>
              <a:ext uri="{FF2B5EF4-FFF2-40B4-BE49-F238E27FC236}">
                <a16:creationId xmlns:a16="http://schemas.microsoft.com/office/drawing/2014/main" id="{B1BD7BFA-5211-91DC-77D9-89BD4D034D60}"/>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500" dirty="0"/>
          </a:p>
        </p:txBody>
      </p:sp>
    </p:spTree>
    <p:extLst>
      <p:ext uri="{BB962C8B-B14F-4D97-AF65-F5344CB8AC3E}">
        <p14:creationId xmlns:p14="http://schemas.microsoft.com/office/powerpoint/2010/main" val="211202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6931A-F91F-0384-0035-24AF822654DC}"/>
              </a:ext>
            </a:extLst>
          </p:cNvPr>
          <p:cNvSpPr>
            <a:spLocks noGrp="1"/>
          </p:cNvSpPr>
          <p:nvPr>
            <p:ph type="title"/>
          </p:nvPr>
        </p:nvSpPr>
        <p:spPr>
          <a:xfrm>
            <a:off x="838200"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Exercice</a:t>
            </a:r>
          </a:p>
        </p:txBody>
      </p:sp>
      <p:sp>
        <p:nvSpPr>
          <p:cNvPr id="3" name="Espace réservé du contenu 2">
            <a:extLst>
              <a:ext uri="{FF2B5EF4-FFF2-40B4-BE49-F238E27FC236}">
                <a16:creationId xmlns:a16="http://schemas.microsoft.com/office/drawing/2014/main" id="{70DAE950-2F01-1485-414F-3D2BBD6DB445}"/>
              </a:ext>
            </a:extLst>
          </p:cNvPr>
          <p:cNvSpPr>
            <a:spLocks noGrp="1"/>
          </p:cNvSpPr>
          <p:nvPr>
            <p:ph idx="1"/>
          </p:nvPr>
        </p:nvSpPr>
        <p:spPr>
          <a:xfrm>
            <a:off x="838200" y="1061424"/>
            <a:ext cx="10515600" cy="5115539"/>
          </a:xfrm>
        </p:spPr>
        <p:txBody>
          <a:bodyPr>
            <a:normAutofit/>
          </a:bodyPr>
          <a:lstStyle/>
          <a:p>
            <a:pPr marL="0" indent="0">
              <a:buNone/>
            </a:pPr>
            <a:r>
              <a:rPr lang="fr-FR" dirty="0"/>
              <a:t>                             Gestion d'une Bibliothèque en Ligne</a:t>
            </a:r>
          </a:p>
          <a:p>
            <a:pPr marL="0" indent="0">
              <a:buNone/>
            </a:pPr>
            <a:r>
              <a:rPr lang="fr-FR" u="sng" dirty="0"/>
              <a:t>Contexte</a:t>
            </a:r>
            <a:r>
              <a:rPr lang="fr-FR" dirty="0"/>
              <a:t> :</a:t>
            </a:r>
          </a:p>
          <a:p>
            <a:pPr marL="0" indent="0">
              <a:buNone/>
            </a:pPr>
            <a:r>
              <a:rPr lang="fr-FR" dirty="0"/>
              <a:t>Vous devez créer </a:t>
            </a:r>
            <a:r>
              <a:rPr lang="fr-FR" b="1" dirty="0"/>
              <a:t>un diagramme de cas d'utilisation</a:t>
            </a:r>
            <a:r>
              <a:rPr lang="fr-FR" dirty="0"/>
              <a:t> pour un système de gestion de bibliothèque en ligne. </a:t>
            </a:r>
          </a:p>
          <a:p>
            <a:pPr marL="0" indent="0">
              <a:buNone/>
            </a:pPr>
            <a:endParaRPr lang="fr-FR" dirty="0"/>
          </a:p>
          <a:p>
            <a:pPr marL="0" indent="0">
              <a:buNone/>
            </a:pPr>
            <a:r>
              <a:rPr lang="fr-FR" dirty="0"/>
              <a:t>Ce système permet aux utilisateurs de rechercher des livres, de consulter la disponibilité, de réserver des livres ou DVD et de les emprunter. </a:t>
            </a:r>
          </a:p>
          <a:p>
            <a:pPr marL="0" indent="0">
              <a:buNone/>
            </a:pPr>
            <a:r>
              <a:rPr lang="fr-FR" dirty="0"/>
              <a:t>Le système doit également permettre aux bibliothécaires de gérer le catalogue de livres/DVD et de suivre les emprunts.</a:t>
            </a:r>
            <a:br>
              <a:rPr lang="fr-FR" dirty="0"/>
            </a:br>
            <a:endParaRPr lang="fr-FR" dirty="0"/>
          </a:p>
        </p:txBody>
      </p:sp>
    </p:spTree>
    <p:extLst>
      <p:ext uri="{BB962C8B-B14F-4D97-AF65-F5344CB8AC3E}">
        <p14:creationId xmlns:p14="http://schemas.microsoft.com/office/powerpoint/2010/main" val="2739548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040D16-4BE8-5815-0090-0A6D135D5AAC}"/>
              </a:ext>
            </a:extLst>
          </p:cNvPr>
          <p:cNvSpPr>
            <a:spLocks noGrp="1"/>
          </p:cNvSpPr>
          <p:nvPr>
            <p:ph type="title"/>
          </p:nvPr>
        </p:nvSpPr>
        <p:spPr>
          <a:xfrm>
            <a:off x="838200" y="-303474"/>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MERISE</a:t>
            </a:r>
          </a:p>
        </p:txBody>
      </p:sp>
      <p:sp>
        <p:nvSpPr>
          <p:cNvPr id="3" name="Espace réservé du contenu 2">
            <a:extLst>
              <a:ext uri="{FF2B5EF4-FFF2-40B4-BE49-F238E27FC236}">
                <a16:creationId xmlns:a16="http://schemas.microsoft.com/office/drawing/2014/main" id="{28797C3B-C406-7ADB-A2DE-8FD07B70836B}"/>
              </a:ext>
            </a:extLst>
          </p:cNvPr>
          <p:cNvSpPr>
            <a:spLocks noGrp="1"/>
          </p:cNvSpPr>
          <p:nvPr>
            <p:ph idx="1"/>
          </p:nvPr>
        </p:nvSpPr>
        <p:spPr>
          <a:xfrm>
            <a:off x="838200" y="1022089"/>
            <a:ext cx="10515600" cy="5054528"/>
          </a:xfrm>
        </p:spPr>
        <p:txBody>
          <a:bodyPr>
            <a:normAutofit/>
          </a:bodyPr>
          <a:lstStyle/>
          <a:p>
            <a:pPr marL="0" indent="0">
              <a:buNone/>
            </a:pPr>
            <a:r>
              <a:rPr lang="fr-FR" b="1" dirty="0"/>
              <a:t>Merise</a:t>
            </a:r>
            <a:r>
              <a:rPr lang="fr-FR" dirty="0"/>
              <a:t> est une méthode de conception et de modélisation des systèmes d'information, développée en France dans les années 1970 et 1980. Elle est principalement utilisée pour la gestion des projets informatiques et la conception de bases de données. </a:t>
            </a:r>
          </a:p>
          <a:p>
            <a:pPr marL="0" indent="0">
              <a:buNone/>
            </a:pPr>
            <a:endParaRPr lang="fr-FR" u="sng" dirty="0"/>
          </a:p>
          <a:p>
            <a:pPr marL="0" indent="0">
              <a:buNone/>
            </a:pPr>
            <a:r>
              <a:rPr lang="fr-FR" u="sng" dirty="0"/>
              <a:t>Approche Modulaire et Structurée </a:t>
            </a:r>
            <a:r>
              <a:rPr lang="fr-FR" dirty="0"/>
              <a:t>:</a:t>
            </a:r>
          </a:p>
          <a:p>
            <a:pPr marL="0" indent="0">
              <a:buNone/>
            </a:pPr>
            <a:r>
              <a:rPr lang="fr-FR" b="1" dirty="0"/>
              <a:t>Merise</a:t>
            </a:r>
            <a:r>
              <a:rPr lang="fr-FR" dirty="0"/>
              <a:t> se concentre sur une approche modulaire et </a:t>
            </a:r>
            <a:r>
              <a:rPr lang="fr-FR" b="1" dirty="0"/>
              <a:t>structurée</a:t>
            </a:r>
            <a:r>
              <a:rPr lang="fr-FR" dirty="0"/>
              <a:t> de la conception des systèmes d'information.</a:t>
            </a:r>
          </a:p>
          <a:p>
            <a:pPr marL="0" indent="0">
              <a:buNone/>
            </a:pPr>
            <a:r>
              <a:rPr lang="fr-FR" dirty="0"/>
              <a:t>Elle divise le processus de </a:t>
            </a:r>
            <a:r>
              <a:rPr lang="fr-FR" b="1" dirty="0"/>
              <a:t>conception</a:t>
            </a:r>
            <a:r>
              <a:rPr lang="fr-FR" dirty="0"/>
              <a:t> en différentes phases et niveaux pour assurer une compréhension claire et détaillée du système.</a:t>
            </a:r>
          </a:p>
        </p:txBody>
      </p:sp>
    </p:spTree>
    <p:extLst>
      <p:ext uri="{BB962C8B-B14F-4D97-AF65-F5344CB8AC3E}">
        <p14:creationId xmlns:p14="http://schemas.microsoft.com/office/powerpoint/2010/main" val="1655812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6931A-F91F-0384-0035-24AF822654DC}"/>
              </a:ext>
            </a:extLst>
          </p:cNvPr>
          <p:cNvSpPr>
            <a:spLocks noGrp="1"/>
          </p:cNvSpPr>
          <p:nvPr>
            <p:ph type="title"/>
          </p:nvPr>
        </p:nvSpPr>
        <p:spPr>
          <a:xfrm>
            <a:off x="838200"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Solution</a:t>
            </a:r>
          </a:p>
        </p:txBody>
      </p:sp>
      <p:sp>
        <p:nvSpPr>
          <p:cNvPr id="3" name="Espace réservé du contenu 2">
            <a:extLst>
              <a:ext uri="{FF2B5EF4-FFF2-40B4-BE49-F238E27FC236}">
                <a16:creationId xmlns:a16="http://schemas.microsoft.com/office/drawing/2014/main" id="{70DAE950-2F01-1485-414F-3D2BBD6DB445}"/>
              </a:ext>
            </a:extLst>
          </p:cNvPr>
          <p:cNvSpPr>
            <a:spLocks noGrp="1"/>
          </p:cNvSpPr>
          <p:nvPr>
            <p:ph idx="1"/>
          </p:nvPr>
        </p:nvSpPr>
        <p:spPr>
          <a:xfrm>
            <a:off x="838200" y="1061424"/>
            <a:ext cx="10515600" cy="5115539"/>
          </a:xfrm>
        </p:spPr>
        <p:txBody>
          <a:bodyPr>
            <a:normAutofit/>
          </a:bodyPr>
          <a:lstStyle/>
          <a:p>
            <a:pPr marL="0" indent="0">
              <a:buNone/>
            </a:pPr>
            <a:r>
              <a:rPr lang="fr-FR" dirty="0"/>
              <a:t>                             Gestion d'une Bibliothèque en Ligne</a:t>
            </a:r>
          </a:p>
          <a:p>
            <a:pPr marL="0" indent="0">
              <a:buNone/>
            </a:pPr>
            <a:br>
              <a:rPr lang="fr-FR" dirty="0"/>
            </a:br>
            <a:endParaRPr lang="fr-FR" dirty="0"/>
          </a:p>
        </p:txBody>
      </p:sp>
    </p:spTree>
    <p:extLst>
      <p:ext uri="{BB962C8B-B14F-4D97-AF65-F5344CB8AC3E}">
        <p14:creationId xmlns:p14="http://schemas.microsoft.com/office/powerpoint/2010/main" val="3385263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F0F207-9FC7-F811-2E96-329793EEAC82}"/>
              </a:ext>
            </a:extLst>
          </p:cNvPr>
          <p:cNvSpPr>
            <a:spLocks noGrp="1"/>
          </p:cNvSpPr>
          <p:nvPr>
            <p:ph type="title"/>
          </p:nvPr>
        </p:nvSpPr>
        <p:spPr>
          <a:xfrm>
            <a:off x="-2637263" y="-244465"/>
            <a:ext cx="10515600" cy="1325563"/>
          </a:xfrm>
        </p:spPr>
        <p:txBody>
          <a:bodyPr/>
          <a:lstStyle/>
          <a:p>
            <a:pPr algn="ctr"/>
            <a:r>
              <a:rPr lang="fr-FR" dirty="0">
                <a:solidFill>
                  <a:schemeClr val="tx2">
                    <a:lumMod val="90000"/>
                    <a:lumOff val="10000"/>
                  </a:schemeClr>
                </a:solidFill>
              </a:rPr>
              <a:t>Exercice</a:t>
            </a:r>
            <a:endParaRPr lang="fr-FR" dirty="0"/>
          </a:p>
        </p:txBody>
      </p:sp>
      <p:pic>
        <p:nvPicPr>
          <p:cNvPr id="7" name="Image 6" descr="Une image contenant texte, diagramme, ligne, croquis&#10;&#10;Description générée automatiquement">
            <a:extLst>
              <a:ext uri="{FF2B5EF4-FFF2-40B4-BE49-F238E27FC236}">
                <a16:creationId xmlns:a16="http://schemas.microsoft.com/office/drawing/2014/main" id="{1782D6AB-0625-809B-FCD0-A4B090539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632"/>
            <a:ext cx="7324493" cy="5982218"/>
          </a:xfrm>
          <a:prstGeom prst="rect">
            <a:avLst/>
          </a:prstGeom>
        </p:spPr>
      </p:pic>
      <p:pic>
        <p:nvPicPr>
          <p:cNvPr id="5" name="Espace réservé du contenu 4" descr="Une image contenant texte, Police, capture d’écran, blanc&#10;&#10;Description générée automatiquement">
            <a:extLst>
              <a:ext uri="{FF2B5EF4-FFF2-40B4-BE49-F238E27FC236}">
                <a16:creationId xmlns:a16="http://schemas.microsoft.com/office/drawing/2014/main" id="{7C1134F8-DF7F-44BB-10C8-102D80497A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41073" y="1"/>
            <a:ext cx="6950927" cy="2813244"/>
          </a:xfrm>
        </p:spPr>
      </p:pic>
    </p:spTree>
    <p:extLst>
      <p:ext uri="{BB962C8B-B14F-4D97-AF65-F5344CB8AC3E}">
        <p14:creationId xmlns:p14="http://schemas.microsoft.com/office/powerpoint/2010/main" val="784207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6931A-F91F-0384-0035-24AF822654DC}"/>
              </a:ext>
            </a:extLst>
          </p:cNvPr>
          <p:cNvSpPr>
            <a:spLocks noGrp="1"/>
          </p:cNvSpPr>
          <p:nvPr>
            <p:ph type="title"/>
          </p:nvPr>
        </p:nvSpPr>
        <p:spPr>
          <a:xfrm>
            <a:off x="838200"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Solution</a:t>
            </a:r>
          </a:p>
        </p:txBody>
      </p:sp>
      <p:sp>
        <p:nvSpPr>
          <p:cNvPr id="3" name="Espace réservé du contenu 2">
            <a:extLst>
              <a:ext uri="{FF2B5EF4-FFF2-40B4-BE49-F238E27FC236}">
                <a16:creationId xmlns:a16="http://schemas.microsoft.com/office/drawing/2014/main" id="{70DAE950-2F01-1485-414F-3D2BBD6DB445}"/>
              </a:ext>
            </a:extLst>
          </p:cNvPr>
          <p:cNvSpPr>
            <a:spLocks noGrp="1"/>
          </p:cNvSpPr>
          <p:nvPr>
            <p:ph idx="1"/>
          </p:nvPr>
        </p:nvSpPr>
        <p:spPr>
          <a:xfrm>
            <a:off x="838200" y="1061424"/>
            <a:ext cx="10515600" cy="5115539"/>
          </a:xfrm>
        </p:spPr>
        <p:txBody>
          <a:bodyPr>
            <a:normAutofit/>
          </a:bodyPr>
          <a:lstStyle/>
          <a:p>
            <a:pPr marL="0" indent="0">
              <a:buNone/>
            </a:pPr>
            <a:r>
              <a:rPr lang="fr-FR" dirty="0"/>
              <a:t>                             </a:t>
            </a:r>
            <a:br>
              <a:rPr lang="fr-FR" dirty="0"/>
            </a:br>
            <a:endParaRPr lang="fr-FR" dirty="0"/>
          </a:p>
        </p:txBody>
      </p:sp>
    </p:spTree>
    <p:extLst>
      <p:ext uri="{BB962C8B-B14F-4D97-AF65-F5344CB8AC3E}">
        <p14:creationId xmlns:p14="http://schemas.microsoft.com/office/powerpoint/2010/main" val="3612097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1D782C-5C35-1662-B244-B90EF7B339FF}"/>
              </a:ext>
            </a:extLst>
          </p:cNvPr>
          <p:cNvSpPr>
            <a:spLocks noGrp="1"/>
          </p:cNvSpPr>
          <p:nvPr>
            <p:ph type="title"/>
          </p:nvPr>
        </p:nvSpPr>
        <p:spPr/>
        <p:txBody>
          <a:bodyPr/>
          <a:lstStyle/>
          <a:p>
            <a:endParaRPr lang="fr-FR"/>
          </a:p>
        </p:txBody>
      </p:sp>
      <p:pic>
        <p:nvPicPr>
          <p:cNvPr id="5" name="Espace réservé du contenu 4" descr="Une image contenant texte, diagramme, capture d’écran, Police&#10;&#10;Description générée automatiquement">
            <a:extLst>
              <a:ext uri="{FF2B5EF4-FFF2-40B4-BE49-F238E27FC236}">
                <a16:creationId xmlns:a16="http://schemas.microsoft.com/office/drawing/2014/main" id="{BE4829F3-4CF3-12A3-A2E7-4E2F155BE0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670" y="0"/>
            <a:ext cx="10515599" cy="6752736"/>
          </a:xfrm>
        </p:spPr>
      </p:pic>
    </p:spTree>
    <p:extLst>
      <p:ext uri="{BB962C8B-B14F-4D97-AF65-F5344CB8AC3E}">
        <p14:creationId xmlns:p14="http://schemas.microsoft.com/office/powerpoint/2010/main" val="17576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F0F207-9FC7-F811-2E96-329793EEAC82}"/>
              </a:ext>
            </a:extLst>
          </p:cNvPr>
          <p:cNvSpPr>
            <a:spLocks noGrp="1"/>
          </p:cNvSpPr>
          <p:nvPr>
            <p:ph type="title"/>
          </p:nvPr>
        </p:nvSpPr>
        <p:spPr>
          <a:xfrm>
            <a:off x="-2637263" y="-244465"/>
            <a:ext cx="10515600" cy="1325563"/>
          </a:xfrm>
        </p:spPr>
        <p:txBody>
          <a:bodyPr/>
          <a:lstStyle/>
          <a:p>
            <a:pPr algn="ctr"/>
            <a:r>
              <a:rPr lang="fr-FR" dirty="0">
                <a:solidFill>
                  <a:schemeClr val="tx2">
                    <a:lumMod val="90000"/>
                    <a:lumOff val="10000"/>
                  </a:schemeClr>
                </a:solidFill>
              </a:rPr>
              <a:t>Exercice</a:t>
            </a:r>
            <a:endParaRPr lang="fr-FR" dirty="0"/>
          </a:p>
        </p:txBody>
      </p:sp>
      <p:pic>
        <p:nvPicPr>
          <p:cNvPr id="15" name="Espace réservé du contenu 14" descr="Une image contenant texte, capture d’écran, Police, ligne&#10;&#10;Description générée automatiquement">
            <a:extLst>
              <a:ext uri="{FF2B5EF4-FFF2-40B4-BE49-F238E27FC236}">
                <a16:creationId xmlns:a16="http://schemas.microsoft.com/office/drawing/2014/main" id="{E271B8B3-E355-6955-28D3-D3F574AC14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84" y="769434"/>
            <a:ext cx="11206208" cy="5675768"/>
          </a:xfrm>
        </p:spPr>
      </p:pic>
    </p:spTree>
    <p:extLst>
      <p:ext uri="{BB962C8B-B14F-4D97-AF65-F5344CB8AC3E}">
        <p14:creationId xmlns:p14="http://schemas.microsoft.com/office/powerpoint/2010/main" val="2533005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6931A-F91F-0384-0035-24AF822654DC}"/>
              </a:ext>
            </a:extLst>
          </p:cNvPr>
          <p:cNvSpPr>
            <a:spLocks noGrp="1"/>
          </p:cNvSpPr>
          <p:nvPr>
            <p:ph type="title"/>
          </p:nvPr>
        </p:nvSpPr>
        <p:spPr>
          <a:xfrm>
            <a:off x="838200"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Solution</a:t>
            </a:r>
          </a:p>
        </p:txBody>
      </p:sp>
      <p:sp>
        <p:nvSpPr>
          <p:cNvPr id="3" name="Espace réservé du contenu 2">
            <a:extLst>
              <a:ext uri="{FF2B5EF4-FFF2-40B4-BE49-F238E27FC236}">
                <a16:creationId xmlns:a16="http://schemas.microsoft.com/office/drawing/2014/main" id="{70DAE950-2F01-1485-414F-3D2BBD6DB445}"/>
              </a:ext>
            </a:extLst>
          </p:cNvPr>
          <p:cNvSpPr>
            <a:spLocks noGrp="1"/>
          </p:cNvSpPr>
          <p:nvPr>
            <p:ph idx="1"/>
          </p:nvPr>
        </p:nvSpPr>
        <p:spPr>
          <a:xfrm>
            <a:off x="838200" y="1061424"/>
            <a:ext cx="10515600" cy="5115539"/>
          </a:xfrm>
        </p:spPr>
        <p:txBody>
          <a:bodyPr>
            <a:normAutofit/>
          </a:bodyPr>
          <a:lstStyle/>
          <a:p>
            <a:pPr marL="0" indent="0">
              <a:buNone/>
            </a:pPr>
            <a:r>
              <a:rPr lang="fr-FR" dirty="0"/>
              <a:t>                             </a:t>
            </a:r>
            <a:br>
              <a:rPr lang="fr-FR" dirty="0"/>
            </a:br>
            <a:endParaRPr lang="fr-FR" dirty="0"/>
          </a:p>
        </p:txBody>
      </p:sp>
    </p:spTree>
    <p:extLst>
      <p:ext uri="{BB962C8B-B14F-4D97-AF65-F5344CB8AC3E}">
        <p14:creationId xmlns:p14="http://schemas.microsoft.com/office/powerpoint/2010/main" val="1878169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1D782C-5C35-1662-B244-B90EF7B339FF}"/>
              </a:ext>
            </a:extLst>
          </p:cNvPr>
          <p:cNvSpPr>
            <a:spLocks noGrp="1"/>
          </p:cNvSpPr>
          <p:nvPr>
            <p:ph type="title"/>
          </p:nvPr>
        </p:nvSpPr>
        <p:spPr/>
        <p:txBody>
          <a:bodyPr/>
          <a:lstStyle/>
          <a:p>
            <a:endParaRPr lang="fr-FR"/>
          </a:p>
        </p:txBody>
      </p:sp>
      <p:pic>
        <p:nvPicPr>
          <p:cNvPr id="8" name="Espace réservé du contenu 7" descr="Une image contenant texte, diagramme, ligne, capture d’écran&#10;&#10;Description générée automatiquement">
            <a:extLst>
              <a:ext uri="{FF2B5EF4-FFF2-40B4-BE49-F238E27FC236}">
                <a16:creationId xmlns:a16="http://schemas.microsoft.com/office/drawing/2014/main" id="{37C73331-2013-9849-6C78-B616E5748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559" y="365125"/>
            <a:ext cx="11725797" cy="5708612"/>
          </a:xfrm>
        </p:spPr>
      </p:pic>
    </p:spTree>
    <p:extLst>
      <p:ext uri="{BB962C8B-B14F-4D97-AF65-F5344CB8AC3E}">
        <p14:creationId xmlns:p14="http://schemas.microsoft.com/office/powerpoint/2010/main" val="1428233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F0F207-9FC7-F811-2E96-329793EEAC82}"/>
              </a:ext>
            </a:extLst>
          </p:cNvPr>
          <p:cNvSpPr>
            <a:spLocks noGrp="1"/>
          </p:cNvSpPr>
          <p:nvPr>
            <p:ph type="title"/>
          </p:nvPr>
        </p:nvSpPr>
        <p:spPr>
          <a:xfrm>
            <a:off x="-2637263" y="-244465"/>
            <a:ext cx="10515600" cy="1325563"/>
          </a:xfrm>
        </p:spPr>
        <p:txBody>
          <a:bodyPr/>
          <a:lstStyle/>
          <a:p>
            <a:pPr algn="ctr"/>
            <a:r>
              <a:rPr lang="fr-FR" dirty="0">
                <a:solidFill>
                  <a:schemeClr val="tx2">
                    <a:lumMod val="90000"/>
                    <a:lumOff val="10000"/>
                  </a:schemeClr>
                </a:solidFill>
              </a:rPr>
              <a:t>Exercice</a:t>
            </a:r>
            <a:endParaRPr lang="fr-FR" dirty="0"/>
          </a:p>
        </p:txBody>
      </p:sp>
      <p:pic>
        <p:nvPicPr>
          <p:cNvPr id="6" name="Espace réservé du contenu 5" descr="Une image contenant texte, Police, capture d’écran, blanc&#10;&#10;Description générée automatiquement">
            <a:extLst>
              <a:ext uri="{FF2B5EF4-FFF2-40B4-BE49-F238E27FC236}">
                <a16:creationId xmlns:a16="http://schemas.microsoft.com/office/drawing/2014/main" id="{682C91AD-E15C-2A9B-26F6-B4FE31EB2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352" y="1228891"/>
            <a:ext cx="10280271" cy="2690093"/>
          </a:xfrm>
        </p:spPr>
      </p:pic>
    </p:spTree>
    <p:extLst>
      <p:ext uri="{BB962C8B-B14F-4D97-AF65-F5344CB8AC3E}">
        <p14:creationId xmlns:p14="http://schemas.microsoft.com/office/powerpoint/2010/main" val="3464009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6931A-F91F-0384-0035-24AF822654DC}"/>
              </a:ext>
            </a:extLst>
          </p:cNvPr>
          <p:cNvSpPr>
            <a:spLocks noGrp="1"/>
          </p:cNvSpPr>
          <p:nvPr>
            <p:ph type="title"/>
          </p:nvPr>
        </p:nvSpPr>
        <p:spPr>
          <a:xfrm>
            <a:off x="838200"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Solution</a:t>
            </a:r>
          </a:p>
        </p:txBody>
      </p:sp>
      <p:sp>
        <p:nvSpPr>
          <p:cNvPr id="3" name="Espace réservé du contenu 2">
            <a:extLst>
              <a:ext uri="{FF2B5EF4-FFF2-40B4-BE49-F238E27FC236}">
                <a16:creationId xmlns:a16="http://schemas.microsoft.com/office/drawing/2014/main" id="{70DAE950-2F01-1485-414F-3D2BBD6DB445}"/>
              </a:ext>
            </a:extLst>
          </p:cNvPr>
          <p:cNvSpPr>
            <a:spLocks noGrp="1"/>
          </p:cNvSpPr>
          <p:nvPr>
            <p:ph idx="1"/>
          </p:nvPr>
        </p:nvSpPr>
        <p:spPr>
          <a:xfrm>
            <a:off x="838200" y="1061424"/>
            <a:ext cx="10515600" cy="5115539"/>
          </a:xfrm>
        </p:spPr>
        <p:txBody>
          <a:bodyPr>
            <a:normAutofit/>
          </a:bodyPr>
          <a:lstStyle/>
          <a:p>
            <a:pPr marL="0" indent="0">
              <a:buNone/>
            </a:pPr>
            <a:r>
              <a:rPr lang="fr-FR" dirty="0"/>
              <a:t>                             </a:t>
            </a:r>
            <a:br>
              <a:rPr lang="fr-FR" dirty="0"/>
            </a:br>
            <a:endParaRPr lang="fr-FR" dirty="0"/>
          </a:p>
        </p:txBody>
      </p:sp>
    </p:spTree>
    <p:extLst>
      <p:ext uri="{BB962C8B-B14F-4D97-AF65-F5344CB8AC3E}">
        <p14:creationId xmlns:p14="http://schemas.microsoft.com/office/powerpoint/2010/main" val="1693381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1D782C-5C35-1662-B244-B90EF7B339FF}"/>
              </a:ext>
            </a:extLst>
          </p:cNvPr>
          <p:cNvSpPr>
            <a:spLocks noGrp="1"/>
          </p:cNvSpPr>
          <p:nvPr>
            <p:ph type="title"/>
          </p:nvPr>
        </p:nvSpPr>
        <p:spPr/>
        <p:txBody>
          <a:bodyPr/>
          <a:lstStyle/>
          <a:p>
            <a:endParaRPr lang="fr-FR"/>
          </a:p>
        </p:txBody>
      </p:sp>
      <p:pic>
        <p:nvPicPr>
          <p:cNvPr id="6" name="Espace réservé du contenu 5" descr="Une image contenant texte, diagramme, Police, capture d’écran&#10;&#10;Description générée automatiquement">
            <a:extLst>
              <a:ext uri="{FF2B5EF4-FFF2-40B4-BE49-F238E27FC236}">
                <a16:creationId xmlns:a16="http://schemas.microsoft.com/office/drawing/2014/main" id="{5B9E0F10-71C1-0AC0-6CEA-782B14656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7617" y="490653"/>
            <a:ext cx="10613149" cy="5697461"/>
          </a:xfrm>
        </p:spPr>
      </p:pic>
    </p:spTree>
    <p:extLst>
      <p:ext uri="{BB962C8B-B14F-4D97-AF65-F5344CB8AC3E}">
        <p14:creationId xmlns:p14="http://schemas.microsoft.com/office/powerpoint/2010/main" val="33846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040D16-4BE8-5815-0090-0A6D135D5AAC}"/>
              </a:ext>
            </a:extLst>
          </p:cNvPr>
          <p:cNvSpPr>
            <a:spLocks noGrp="1"/>
          </p:cNvSpPr>
          <p:nvPr>
            <p:ph type="title"/>
          </p:nvPr>
        </p:nvSpPr>
        <p:spPr>
          <a:xfrm>
            <a:off x="838200" y="-303474"/>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UML (</a:t>
            </a:r>
            <a:r>
              <a:rPr lang="fr-FR" b="1" dirty="0" err="1">
                <a:solidFill>
                  <a:schemeClr val="tx2">
                    <a:lumMod val="90000"/>
                    <a:lumOff val="10000"/>
                  </a:schemeClr>
                </a:solidFill>
              </a:rPr>
              <a:t>U</a:t>
            </a:r>
            <a:r>
              <a:rPr lang="fr-FR" dirty="0" err="1">
                <a:solidFill>
                  <a:schemeClr val="tx2">
                    <a:lumMod val="90000"/>
                    <a:lumOff val="10000"/>
                  </a:schemeClr>
                </a:solidFill>
              </a:rPr>
              <a:t>nified</a:t>
            </a:r>
            <a:r>
              <a:rPr lang="fr-FR" dirty="0">
                <a:solidFill>
                  <a:schemeClr val="tx2">
                    <a:lumMod val="90000"/>
                    <a:lumOff val="10000"/>
                  </a:schemeClr>
                </a:solidFill>
              </a:rPr>
              <a:t> </a:t>
            </a:r>
            <a:r>
              <a:rPr lang="fr-FR" b="1" dirty="0">
                <a:solidFill>
                  <a:schemeClr val="tx2">
                    <a:lumMod val="90000"/>
                    <a:lumOff val="10000"/>
                  </a:schemeClr>
                </a:solidFill>
              </a:rPr>
              <a:t>M</a:t>
            </a:r>
            <a:r>
              <a:rPr lang="fr-FR" dirty="0">
                <a:solidFill>
                  <a:schemeClr val="tx2">
                    <a:lumMod val="90000"/>
                    <a:lumOff val="10000"/>
                  </a:schemeClr>
                </a:solidFill>
              </a:rPr>
              <a:t>odeling </a:t>
            </a:r>
            <a:r>
              <a:rPr lang="fr-FR" b="1" dirty="0" err="1">
                <a:solidFill>
                  <a:schemeClr val="tx2">
                    <a:lumMod val="90000"/>
                    <a:lumOff val="10000"/>
                  </a:schemeClr>
                </a:solidFill>
              </a:rPr>
              <a:t>L</a:t>
            </a:r>
            <a:r>
              <a:rPr lang="fr-FR" dirty="0" err="1">
                <a:solidFill>
                  <a:schemeClr val="tx2">
                    <a:lumMod val="90000"/>
                    <a:lumOff val="10000"/>
                  </a:schemeClr>
                </a:solidFill>
              </a:rPr>
              <a:t>anguage</a:t>
            </a:r>
            <a:r>
              <a:rPr lang="fr-FR" dirty="0">
                <a:solidFill>
                  <a:schemeClr val="tx2">
                    <a:lumMod val="90000"/>
                    <a:lumOff val="10000"/>
                  </a:schemeClr>
                </a:solidFill>
              </a:rPr>
              <a:t>) </a:t>
            </a:r>
          </a:p>
        </p:txBody>
      </p:sp>
      <p:sp>
        <p:nvSpPr>
          <p:cNvPr id="3" name="Espace réservé du contenu 2">
            <a:extLst>
              <a:ext uri="{FF2B5EF4-FFF2-40B4-BE49-F238E27FC236}">
                <a16:creationId xmlns:a16="http://schemas.microsoft.com/office/drawing/2014/main" id="{28797C3B-C406-7ADB-A2DE-8FD07B70836B}"/>
              </a:ext>
            </a:extLst>
          </p:cNvPr>
          <p:cNvSpPr>
            <a:spLocks noGrp="1"/>
          </p:cNvSpPr>
          <p:nvPr>
            <p:ph idx="1"/>
          </p:nvPr>
        </p:nvSpPr>
        <p:spPr>
          <a:xfrm>
            <a:off x="838200" y="1022089"/>
            <a:ext cx="10515600" cy="5054528"/>
          </a:xfrm>
        </p:spPr>
        <p:txBody>
          <a:bodyPr>
            <a:normAutofit/>
          </a:bodyPr>
          <a:lstStyle/>
          <a:p>
            <a:r>
              <a:rPr lang="fr-FR" dirty="0"/>
              <a:t>UML est un </a:t>
            </a:r>
            <a:r>
              <a:rPr lang="fr-FR" b="1" dirty="0"/>
              <a:t>langage</a:t>
            </a:r>
            <a:r>
              <a:rPr lang="fr-FR" dirty="0"/>
              <a:t> de modélisation standardisé utilisé principalement dans le domaine de l'ingénierie logicielle pour </a:t>
            </a:r>
            <a:r>
              <a:rPr lang="fr-FR" b="1" dirty="0"/>
              <a:t>visualiser</a:t>
            </a:r>
            <a:r>
              <a:rPr lang="fr-FR" dirty="0"/>
              <a:t>, </a:t>
            </a:r>
            <a:r>
              <a:rPr lang="fr-FR" b="1" dirty="0"/>
              <a:t>spécifier</a:t>
            </a:r>
            <a:r>
              <a:rPr lang="fr-FR" dirty="0"/>
              <a:t>, </a:t>
            </a:r>
            <a:r>
              <a:rPr lang="fr-FR" b="1" dirty="0"/>
              <a:t>construire</a:t>
            </a:r>
            <a:r>
              <a:rPr lang="fr-FR" dirty="0"/>
              <a:t> et </a:t>
            </a:r>
            <a:r>
              <a:rPr lang="fr-FR" b="1" dirty="0"/>
              <a:t>documenter</a:t>
            </a:r>
            <a:r>
              <a:rPr lang="fr-FR" dirty="0"/>
              <a:t> les artefacts d'un système. UML fournit un ensemble de </a:t>
            </a:r>
            <a:r>
              <a:rPr lang="fr-FR" b="1" dirty="0"/>
              <a:t>diagrammes</a:t>
            </a:r>
            <a:r>
              <a:rPr lang="fr-FR" dirty="0"/>
              <a:t> et de </a:t>
            </a:r>
            <a:r>
              <a:rPr lang="fr-FR" b="1" dirty="0"/>
              <a:t>notations</a:t>
            </a:r>
            <a:r>
              <a:rPr lang="fr-FR" dirty="0"/>
              <a:t> permettant de représenter divers aspects d'un système, qu'il soit </a:t>
            </a:r>
            <a:r>
              <a:rPr lang="fr-FR" b="1" dirty="0"/>
              <a:t>logiciel</a:t>
            </a:r>
            <a:r>
              <a:rPr lang="fr-FR" dirty="0"/>
              <a:t> ou </a:t>
            </a:r>
            <a:r>
              <a:rPr lang="fr-FR" b="1" dirty="0"/>
              <a:t>matériel </a:t>
            </a:r>
            <a:r>
              <a:rPr lang="fr-FR" dirty="0"/>
              <a:t>et en conception orientée objet (</a:t>
            </a:r>
            <a:r>
              <a:rPr lang="fr-FR" b="1" dirty="0"/>
              <a:t>COO</a:t>
            </a:r>
            <a:r>
              <a:rPr lang="fr-FR" dirty="0"/>
              <a:t>).</a:t>
            </a:r>
          </a:p>
          <a:p>
            <a:endParaRPr lang="fr-FR" dirty="0"/>
          </a:p>
          <a:p>
            <a:pPr marL="0" indent="0">
              <a:buNone/>
            </a:pPr>
            <a:endParaRPr lang="fr-FR" dirty="0"/>
          </a:p>
        </p:txBody>
      </p:sp>
    </p:spTree>
    <p:extLst>
      <p:ext uri="{BB962C8B-B14F-4D97-AF65-F5344CB8AC3E}">
        <p14:creationId xmlns:p14="http://schemas.microsoft.com/office/powerpoint/2010/main" val="36044480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23060B-A9BE-3E0C-1507-70C7ADC51F4A}"/>
              </a:ext>
            </a:extLst>
          </p:cNvPr>
          <p:cNvSpPr>
            <a:spLocks noGrp="1"/>
          </p:cNvSpPr>
          <p:nvPr>
            <p:ph type="title"/>
          </p:nvPr>
        </p:nvSpPr>
        <p:spPr/>
        <p:txBody>
          <a:bodyPr/>
          <a:lstStyle/>
          <a:p>
            <a:r>
              <a:rPr lang="fr-FR" dirty="0">
                <a:solidFill>
                  <a:schemeClr val="tx2">
                    <a:lumMod val="90000"/>
                    <a:lumOff val="10000"/>
                  </a:schemeClr>
                </a:solidFill>
              </a:rPr>
              <a:t>Conclusion</a:t>
            </a:r>
          </a:p>
        </p:txBody>
      </p:sp>
      <p:sp>
        <p:nvSpPr>
          <p:cNvPr id="3" name="Espace réservé du contenu 2">
            <a:extLst>
              <a:ext uri="{FF2B5EF4-FFF2-40B4-BE49-F238E27FC236}">
                <a16:creationId xmlns:a16="http://schemas.microsoft.com/office/drawing/2014/main" id="{51E11213-1FC5-B718-8B87-DA44DC2FA6A0}"/>
              </a:ext>
            </a:extLst>
          </p:cNvPr>
          <p:cNvSpPr>
            <a:spLocks noGrp="1"/>
          </p:cNvSpPr>
          <p:nvPr>
            <p:ph idx="1"/>
          </p:nvPr>
        </p:nvSpPr>
        <p:spPr/>
        <p:txBody>
          <a:bodyPr>
            <a:normAutofit/>
          </a:bodyPr>
          <a:lstStyle/>
          <a:p>
            <a:pPr marL="0" indent="0">
              <a:buNone/>
            </a:pPr>
            <a:r>
              <a:rPr lang="fr-FR" dirty="0"/>
              <a:t>En résumé, les diagrammes de cas d'utilisation sont des outils essentiels en UML pour modéliser les interactions entre les acteurs et le système, définir les exigences et documenter les fonctionnalités du système.</a:t>
            </a:r>
          </a:p>
          <a:p>
            <a:pPr marL="0" indent="0">
              <a:buNone/>
            </a:pPr>
            <a:endParaRPr lang="fr-FR" dirty="0"/>
          </a:p>
          <a:p>
            <a:pPr marL="0" indent="0">
              <a:buNone/>
            </a:pPr>
            <a:r>
              <a:rPr lang="fr-FR" sz="1900" u="sng" dirty="0"/>
              <a:t>Conseil </a:t>
            </a:r>
            <a:r>
              <a:rPr lang="fr-FR" sz="1900" dirty="0"/>
              <a:t>: </a:t>
            </a:r>
          </a:p>
          <a:p>
            <a:r>
              <a:rPr lang="fr-FR" sz="1900" dirty="0"/>
              <a:t>Pas plus de 6 ou 8 cas dans un diagramme</a:t>
            </a:r>
          </a:p>
          <a:p>
            <a:r>
              <a:rPr lang="fr-FR" sz="1900" dirty="0"/>
              <a:t>Au besoin, faire plusieurs diagrammes (si cas disjoints entre acteurs, pour détailler un cas...)</a:t>
            </a:r>
          </a:p>
          <a:p>
            <a:r>
              <a:rPr lang="fr-FR" sz="1900" dirty="0"/>
              <a:t>Relations entre cas seulement si nécessaires afin de conserver une bonne lisibilité</a:t>
            </a:r>
          </a:p>
          <a:p>
            <a:r>
              <a:rPr lang="fr-FR" sz="1900" dirty="0"/>
              <a:t>Pour les détails, privilégier la description textuelle.</a:t>
            </a:r>
          </a:p>
        </p:txBody>
      </p:sp>
    </p:spTree>
    <p:extLst>
      <p:ext uri="{BB962C8B-B14F-4D97-AF65-F5344CB8AC3E}">
        <p14:creationId xmlns:p14="http://schemas.microsoft.com/office/powerpoint/2010/main" val="3321319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C8A3F6-6022-4DD1-D193-D4E58C72B0F0}"/>
              </a:ext>
            </a:extLst>
          </p:cNvPr>
          <p:cNvSpPr>
            <a:spLocks noGrp="1"/>
          </p:cNvSpPr>
          <p:nvPr>
            <p:ph type="title"/>
          </p:nvPr>
        </p:nvSpPr>
        <p:spPr/>
        <p:txBody>
          <a:bodyPr/>
          <a:lstStyle/>
          <a:p>
            <a:r>
              <a:rPr lang="fr-FR" dirty="0">
                <a:solidFill>
                  <a:schemeClr val="tx2">
                    <a:lumMod val="90000"/>
                    <a:lumOff val="10000"/>
                  </a:schemeClr>
                </a:solidFill>
              </a:rPr>
              <a:t>Diagramme de classes</a:t>
            </a:r>
            <a:br>
              <a:rPr lang="fr-FR" dirty="0">
                <a:solidFill>
                  <a:schemeClr val="tx2">
                    <a:lumMod val="90000"/>
                    <a:lumOff val="10000"/>
                  </a:schemeClr>
                </a:solidFill>
              </a:rPr>
            </a:br>
            <a:r>
              <a:rPr lang="fr-FR" sz="4400" i="1" dirty="0"/>
              <a:t>Objets, classes et associations</a:t>
            </a:r>
            <a:endParaRPr lang="fr-FR" i="1" dirty="0"/>
          </a:p>
        </p:txBody>
      </p:sp>
    </p:spTree>
    <p:extLst>
      <p:ext uri="{BB962C8B-B14F-4D97-AF65-F5344CB8AC3E}">
        <p14:creationId xmlns:p14="http://schemas.microsoft.com/office/powerpoint/2010/main" val="1590693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12872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a:t>
            </a:r>
            <a:br>
              <a:rPr lang="fr-FR" dirty="0">
                <a:solidFill>
                  <a:schemeClr val="tx2">
                    <a:lumMod val="90000"/>
                    <a:lumOff val="10000"/>
                  </a:schemeClr>
                </a:solidFill>
              </a:rPr>
            </a:br>
            <a:r>
              <a:rPr lang="fr-FR" sz="3600" i="1" dirty="0"/>
              <a:t>Objets et classes</a:t>
            </a:r>
            <a:endParaRPr lang="fr-FR" sz="3600" i="1" dirty="0">
              <a:solidFill>
                <a:schemeClr val="tx2">
                  <a:lumMod val="90000"/>
                  <a:lumOff val="10000"/>
                </a:schemeClr>
              </a:solidFill>
            </a:endParaRP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838200" y="1360449"/>
            <a:ext cx="10515600" cy="4816514"/>
          </a:xfrm>
        </p:spPr>
        <p:txBody>
          <a:bodyPr>
            <a:normAutofit fontScale="77500" lnSpcReduction="20000"/>
          </a:bodyPr>
          <a:lstStyle/>
          <a:p>
            <a:pPr marL="0" indent="0">
              <a:buNone/>
            </a:pPr>
            <a:r>
              <a:rPr lang="fr-FR" b="1" u="sng" dirty="0"/>
              <a:t>C</a:t>
            </a:r>
            <a:r>
              <a:rPr lang="fr-FR" u="sng" dirty="0"/>
              <a:t>onception </a:t>
            </a:r>
            <a:r>
              <a:rPr lang="fr-FR" b="1" u="sng" dirty="0"/>
              <a:t>o</a:t>
            </a:r>
            <a:r>
              <a:rPr lang="fr-FR" u="sng" dirty="0"/>
              <a:t>rientée </a:t>
            </a:r>
            <a:r>
              <a:rPr lang="fr-FR" b="1" u="sng" dirty="0"/>
              <a:t>o</a:t>
            </a:r>
            <a:r>
              <a:rPr lang="fr-FR" u="sng" dirty="0"/>
              <a:t>bjet </a:t>
            </a:r>
            <a:r>
              <a:rPr lang="fr-FR" dirty="0"/>
              <a:t>: Représentation du système comme un ensemble d'objets interagissant</a:t>
            </a:r>
          </a:p>
          <a:p>
            <a:endParaRPr lang="fr-FR" dirty="0"/>
          </a:p>
          <a:p>
            <a:pPr marL="0" indent="0">
              <a:buNone/>
            </a:pPr>
            <a:r>
              <a:rPr lang="fr-FR" u="sng" dirty="0"/>
              <a:t>Diagramme de classes</a:t>
            </a:r>
            <a:endParaRPr lang="fr-FR" dirty="0"/>
          </a:p>
          <a:p>
            <a:r>
              <a:rPr lang="fr-FR" dirty="0"/>
              <a:t>Représentation de la </a:t>
            </a:r>
            <a:r>
              <a:rPr lang="fr-FR" b="1" dirty="0"/>
              <a:t>structure</a:t>
            </a:r>
            <a:r>
              <a:rPr lang="fr-FR" dirty="0"/>
              <a:t> interne du logiciel</a:t>
            </a:r>
          </a:p>
          <a:p>
            <a:r>
              <a:rPr lang="fr-FR" dirty="0"/>
              <a:t>Utilisé surtout en </a:t>
            </a:r>
            <a:r>
              <a:rPr lang="fr-FR" b="1" dirty="0"/>
              <a:t>conception</a:t>
            </a:r>
            <a:r>
              <a:rPr lang="fr-FR" dirty="0"/>
              <a:t> mais peut être utilisé en </a:t>
            </a:r>
            <a:r>
              <a:rPr lang="fr-FR" b="1" dirty="0"/>
              <a:t>analyse</a:t>
            </a:r>
          </a:p>
          <a:p>
            <a:pPr marL="0" indent="0">
              <a:buNone/>
            </a:pPr>
            <a:endParaRPr lang="fr-FR" u="sng" dirty="0"/>
          </a:p>
          <a:p>
            <a:pPr marL="0" indent="0">
              <a:buNone/>
            </a:pPr>
            <a:r>
              <a:rPr lang="fr-FR" u="sng" dirty="0"/>
              <a:t>Diagramme d'objets</a:t>
            </a:r>
            <a:endParaRPr lang="fr-FR" dirty="0"/>
          </a:p>
          <a:p>
            <a:r>
              <a:rPr lang="fr-FR" dirty="0"/>
              <a:t>Représentation de </a:t>
            </a:r>
            <a:r>
              <a:rPr lang="fr-FR" b="1" dirty="0"/>
              <a:t>l'état</a:t>
            </a:r>
            <a:r>
              <a:rPr lang="fr-FR" dirty="0"/>
              <a:t> du logiciel (objets + relations)</a:t>
            </a:r>
          </a:p>
          <a:p>
            <a:r>
              <a:rPr lang="fr-FR" dirty="0"/>
              <a:t>Diagramme </a:t>
            </a:r>
            <a:r>
              <a:rPr lang="fr-FR" b="1" dirty="0"/>
              <a:t>évoluant</a:t>
            </a:r>
            <a:r>
              <a:rPr lang="fr-FR" dirty="0"/>
              <a:t> avec </a:t>
            </a:r>
            <a:r>
              <a:rPr lang="fr-FR" b="1" dirty="0"/>
              <a:t>l'exécution</a:t>
            </a:r>
            <a:r>
              <a:rPr lang="fr-FR" dirty="0"/>
              <a:t> du logiciel</a:t>
            </a:r>
          </a:p>
          <a:p>
            <a:r>
              <a:rPr lang="fr-FR" b="1" dirty="0"/>
              <a:t>création</a:t>
            </a:r>
            <a:r>
              <a:rPr lang="fr-FR" dirty="0"/>
              <a:t> et </a:t>
            </a:r>
            <a:r>
              <a:rPr lang="fr-FR" b="1" dirty="0"/>
              <a:t>suppression</a:t>
            </a:r>
            <a:r>
              <a:rPr lang="fr-FR" dirty="0"/>
              <a:t> d'objets</a:t>
            </a:r>
          </a:p>
          <a:p>
            <a:r>
              <a:rPr lang="fr-FR" b="1" dirty="0"/>
              <a:t>modification</a:t>
            </a:r>
            <a:r>
              <a:rPr lang="fr-FR" dirty="0"/>
              <a:t> de </a:t>
            </a:r>
            <a:r>
              <a:rPr lang="fr-FR" b="1" dirty="0"/>
              <a:t>l'état</a:t>
            </a:r>
            <a:r>
              <a:rPr lang="fr-FR" dirty="0"/>
              <a:t> des objets (valeurs des attributs)</a:t>
            </a:r>
          </a:p>
          <a:p>
            <a:r>
              <a:rPr lang="fr-FR" b="1" dirty="0"/>
              <a:t>modification</a:t>
            </a:r>
            <a:r>
              <a:rPr lang="fr-FR" dirty="0"/>
              <a:t> des </a:t>
            </a:r>
            <a:r>
              <a:rPr lang="fr-FR" b="1" dirty="0"/>
              <a:t>relations</a:t>
            </a:r>
            <a:r>
              <a:rPr lang="fr-FR" dirty="0"/>
              <a:t> entre </a:t>
            </a:r>
            <a:r>
              <a:rPr lang="fr-FR" b="1" dirty="0"/>
              <a:t>objets</a:t>
            </a:r>
          </a:p>
        </p:txBody>
      </p:sp>
    </p:spTree>
    <p:extLst>
      <p:ext uri="{BB962C8B-B14F-4D97-AF65-F5344CB8AC3E}">
        <p14:creationId xmlns:p14="http://schemas.microsoft.com/office/powerpoint/2010/main" val="1060947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121812"/>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a:t>
            </a:r>
            <a:br>
              <a:rPr lang="fr-FR" dirty="0">
                <a:solidFill>
                  <a:schemeClr val="tx2">
                    <a:lumMod val="90000"/>
                    <a:lumOff val="10000"/>
                  </a:schemeClr>
                </a:solidFill>
              </a:rPr>
            </a:br>
            <a:r>
              <a:rPr lang="fr-FR" sz="3600" i="1" dirty="0">
                <a:solidFill>
                  <a:schemeClr val="bg2">
                    <a:lumMod val="25000"/>
                  </a:schemeClr>
                </a:solidFill>
              </a:rPr>
              <a:t>Objets et classes</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p:txBody>
          <a:bodyPr>
            <a:normAutofit/>
          </a:bodyPr>
          <a:lstStyle/>
          <a:p>
            <a:endParaRPr lang="fr-FR" dirty="0"/>
          </a:p>
          <a:p>
            <a:pPr marL="0" indent="0">
              <a:buNone/>
            </a:pPr>
            <a:r>
              <a:rPr lang="fr-FR" u="sng" dirty="0"/>
              <a:t>Objet :</a:t>
            </a:r>
            <a:endParaRPr lang="fr-FR" dirty="0"/>
          </a:p>
          <a:p>
            <a:pPr marL="0" indent="0">
              <a:buNone/>
            </a:pPr>
            <a:r>
              <a:rPr lang="fr-FR" b="1" dirty="0"/>
              <a:t>Entité</a:t>
            </a:r>
            <a:r>
              <a:rPr lang="fr-FR" dirty="0"/>
              <a:t> </a:t>
            </a:r>
            <a:r>
              <a:rPr lang="fr-FR" b="1" dirty="0"/>
              <a:t>concrète</a:t>
            </a:r>
            <a:r>
              <a:rPr lang="fr-FR" dirty="0"/>
              <a:t> ou </a:t>
            </a:r>
            <a:r>
              <a:rPr lang="fr-FR" b="1" dirty="0"/>
              <a:t>abstraite</a:t>
            </a:r>
            <a:r>
              <a:rPr lang="fr-FR" dirty="0"/>
              <a:t> du domaine d'application</a:t>
            </a:r>
          </a:p>
          <a:p>
            <a:pPr marL="0" indent="0">
              <a:buNone/>
            </a:pPr>
            <a:r>
              <a:rPr lang="fr-FR" dirty="0"/>
              <a:t>Décrit par : identité (adresse mémoire)</a:t>
            </a:r>
          </a:p>
          <a:p>
            <a:r>
              <a:rPr lang="fr-FR" dirty="0"/>
              <a:t>état (attributs)</a:t>
            </a:r>
          </a:p>
          <a:p>
            <a:r>
              <a:rPr lang="fr-FR" dirty="0"/>
              <a:t>comportement (opérations)</a:t>
            </a:r>
          </a:p>
        </p:txBody>
      </p:sp>
      <p:pic>
        <p:nvPicPr>
          <p:cNvPr id="7" name="Image 6">
            <a:extLst>
              <a:ext uri="{FF2B5EF4-FFF2-40B4-BE49-F238E27FC236}">
                <a16:creationId xmlns:a16="http://schemas.microsoft.com/office/drawing/2014/main" id="{5C78A12B-CDDA-F8EC-E679-EBA9F11E74BF}"/>
              </a:ext>
            </a:extLst>
          </p:cNvPr>
          <p:cNvPicPr>
            <a:picLocks noChangeAspect="1"/>
          </p:cNvPicPr>
          <p:nvPr/>
        </p:nvPicPr>
        <p:blipFill>
          <a:blip r:embed="rId3"/>
          <a:stretch>
            <a:fillRect/>
          </a:stretch>
        </p:blipFill>
        <p:spPr>
          <a:xfrm>
            <a:off x="6315119" y="4292095"/>
            <a:ext cx="5509737" cy="2248095"/>
          </a:xfrm>
          <a:prstGeom prst="rect">
            <a:avLst/>
          </a:prstGeom>
        </p:spPr>
      </p:pic>
    </p:spTree>
    <p:extLst>
      <p:ext uri="{BB962C8B-B14F-4D97-AF65-F5344CB8AC3E}">
        <p14:creationId xmlns:p14="http://schemas.microsoft.com/office/powerpoint/2010/main" val="1393908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24447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838200" y="1081088"/>
            <a:ext cx="10515600" cy="4351338"/>
          </a:xfrm>
        </p:spPr>
        <p:txBody>
          <a:bodyPr>
            <a:normAutofit/>
          </a:bodyPr>
          <a:lstStyle/>
          <a:p>
            <a:pPr marL="0" indent="0">
              <a:buNone/>
            </a:pPr>
            <a:r>
              <a:rPr lang="fr-FR" u="sng" dirty="0"/>
              <a:t>Classe </a:t>
            </a:r>
            <a:r>
              <a:rPr lang="fr-FR" dirty="0"/>
              <a:t>: Regroupement d’objets de même nature(même attributs + même opérations)</a:t>
            </a:r>
          </a:p>
          <a:p>
            <a:pPr marL="0" indent="0">
              <a:buNone/>
            </a:pPr>
            <a:endParaRPr lang="fr-FR" dirty="0"/>
          </a:p>
          <a:p>
            <a:pPr marL="0" indent="0">
              <a:buNone/>
            </a:pPr>
            <a:r>
              <a:rPr lang="fr-FR" dirty="0"/>
              <a:t>				</a:t>
            </a:r>
          </a:p>
        </p:txBody>
      </p:sp>
      <p:pic>
        <p:nvPicPr>
          <p:cNvPr id="8" name="Image 7">
            <a:extLst>
              <a:ext uri="{FF2B5EF4-FFF2-40B4-BE49-F238E27FC236}">
                <a16:creationId xmlns:a16="http://schemas.microsoft.com/office/drawing/2014/main" id="{7761166B-E4E5-FD14-8806-2FAE33E6CB11}"/>
              </a:ext>
            </a:extLst>
          </p:cNvPr>
          <p:cNvPicPr>
            <a:picLocks noChangeAspect="1"/>
          </p:cNvPicPr>
          <p:nvPr/>
        </p:nvPicPr>
        <p:blipFill>
          <a:blip r:embed="rId2"/>
          <a:stretch>
            <a:fillRect/>
          </a:stretch>
        </p:blipFill>
        <p:spPr>
          <a:xfrm>
            <a:off x="3943153" y="2734519"/>
            <a:ext cx="6759526" cy="3322608"/>
          </a:xfrm>
          <a:prstGeom prst="rect">
            <a:avLst/>
          </a:prstGeom>
        </p:spPr>
      </p:pic>
    </p:spTree>
    <p:extLst>
      <p:ext uri="{BB962C8B-B14F-4D97-AF65-F5344CB8AC3E}">
        <p14:creationId xmlns:p14="http://schemas.microsoft.com/office/powerpoint/2010/main" val="1583731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24447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838200" y="1081088"/>
            <a:ext cx="10515600" cy="4351338"/>
          </a:xfrm>
        </p:spPr>
        <p:txBody>
          <a:bodyPr>
            <a:normAutofit/>
          </a:bodyPr>
          <a:lstStyle/>
          <a:p>
            <a:pPr marL="0" indent="0">
              <a:buNone/>
            </a:pPr>
            <a:r>
              <a:rPr lang="fr-FR" u="sng" dirty="0"/>
              <a:t>Attributs </a:t>
            </a:r>
            <a:r>
              <a:rPr lang="fr-FR" dirty="0"/>
              <a:t>:</a:t>
            </a:r>
          </a:p>
          <a:p>
            <a:r>
              <a:rPr lang="fr-FR" b="1" dirty="0"/>
              <a:t>Caractéristique partagée </a:t>
            </a:r>
            <a:r>
              <a:rPr lang="fr-FR" dirty="0"/>
              <a:t>par tous les objets de la classe</a:t>
            </a:r>
          </a:p>
          <a:p>
            <a:r>
              <a:rPr lang="fr-FR" dirty="0"/>
              <a:t>Associer à chaque objet une </a:t>
            </a:r>
            <a:r>
              <a:rPr lang="fr-FR" b="1" dirty="0"/>
              <a:t>valeur</a:t>
            </a:r>
            <a:r>
              <a:rPr lang="fr-FR" dirty="0"/>
              <a:t> </a:t>
            </a:r>
          </a:p>
          <a:p>
            <a:r>
              <a:rPr lang="fr-FR" b="1" dirty="0"/>
              <a:t>Type associé simple </a:t>
            </a:r>
            <a:r>
              <a:rPr lang="fr-FR" dirty="0"/>
              <a:t>(</a:t>
            </a:r>
            <a:r>
              <a:rPr lang="fr-FR" dirty="0" err="1"/>
              <a:t>int</a:t>
            </a:r>
            <a:r>
              <a:rPr lang="fr-FR" dirty="0"/>
              <a:t>, </a:t>
            </a:r>
            <a:r>
              <a:rPr lang="fr-FR" dirty="0" err="1"/>
              <a:t>bool</a:t>
            </a:r>
            <a:r>
              <a:rPr lang="fr-FR" dirty="0"/>
              <a:t>..), primitif(Date) ou énuméré				</a:t>
            </a:r>
          </a:p>
        </p:txBody>
      </p:sp>
      <p:pic>
        <p:nvPicPr>
          <p:cNvPr id="8" name="Image 7">
            <a:extLst>
              <a:ext uri="{FF2B5EF4-FFF2-40B4-BE49-F238E27FC236}">
                <a16:creationId xmlns:a16="http://schemas.microsoft.com/office/drawing/2014/main" id="{7C503D53-A5A4-AED8-D3BC-762E898F016B}"/>
              </a:ext>
            </a:extLst>
          </p:cNvPr>
          <p:cNvPicPr>
            <a:picLocks noChangeAspect="1"/>
          </p:cNvPicPr>
          <p:nvPr/>
        </p:nvPicPr>
        <p:blipFill>
          <a:blip r:embed="rId2"/>
          <a:stretch>
            <a:fillRect/>
          </a:stretch>
        </p:blipFill>
        <p:spPr>
          <a:xfrm>
            <a:off x="5493303" y="3256757"/>
            <a:ext cx="5395428" cy="2552921"/>
          </a:xfrm>
          <a:prstGeom prst="rect">
            <a:avLst/>
          </a:prstGeom>
        </p:spPr>
      </p:pic>
    </p:spTree>
    <p:extLst>
      <p:ext uri="{BB962C8B-B14F-4D97-AF65-F5344CB8AC3E}">
        <p14:creationId xmlns:p14="http://schemas.microsoft.com/office/powerpoint/2010/main" val="1431068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24447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838200" y="1081088"/>
            <a:ext cx="10515600" cy="4351338"/>
          </a:xfrm>
        </p:spPr>
        <p:txBody>
          <a:bodyPr>
            <a:normAutofit/>
          </a:bodyPr>
          <a:lstStyle/>
          <a:p>
            <a:pPr marL="0" indent="0">
              <a:buNone/>
            </a:pPr>
            <a:r>
              <a:rPr lang="fr-FR" u="sng" dirty="0"/>
              <a:t>Attributs </a:t>
            </a:r>
            <a:r>
              <a:rPr lang="fr-FR" dirty="0"/>
              <a:t>:</a:t>
            </a:r>
          </a:p>
          <a:p>
            <a:r>
              <a:rPr lang="fr-FR" b="1" dirty="0"/>
              <a:t>Caractéristique partagée </a:t>
            </a:r>
            <a:r>
              <a:rPr lang="fr-FR" dirty="0"/>
              <a:t>par tous les objets de la classe</a:t>
            </a:r>
          </a:p>
          <a:p>
            <a:r>
              <a:rPr lang="fr-FR" dirty="0"/>
              <a:t>Associer à chaque objet une </a:t>
            </a:r>
            <a:r>
              <a:rPr lang="fr-FR" b="1" dirty="0"/>
              <a:t>valeur</a:t>
            </a:r>
            <a:r>
              <a:rPr lang="fr-FR" dirty="0"/>
              <a:t> </a:t>
            </a:r>
          </a:p>
          <a:p>
            <a:r>
              <a:rPr lang="fr-FR" b="1" dirty="0"/>
              <a:t>Type associé simple </a:t>
            </a:r>
            <a:r>
              <a:rPr lang="fr-FR" dirty="0"/>
              <a:t>(</a:t>
            </a:r>
            <a:r>
              <a:rPr lang="fr-FR" dirty="0" err="1"/>
              <a:t>int</a:t>
            </a:r>
            <a:r>
              <a:rPr lang="fr-FR" dirty="0"/>
              <a:t>, </a:t>
            </a:r>
            <a:r>
              <a:rPr lang="fr-FR" dirty="0" err="1"/>
              <a:t>bool</a:t>
            </a:r>
            <a:r>
              <a:rPr lang="fr-FR" dirty="0"/>
              <a:t>..), primitif(Date) ou énuméré</a:t>
            </a:r>
          </a:p>
          <a:p>
            <a:endParaRPr lang="fr-FR" dirty="0"/>
          </a:p>
          <a:p>
            <a:pPr marL="0" indent="0">
              <a:buNone/>
            </a:pPr>
            <a:r>
              <a:rPr lang="fr-FR" u="sng" dirty="0"/>
              <a:t>Valeur des attributs </a:t>
            </a:r>
            <a:r>
              <a:rPr lang="fr-FR" dirty="0"/>
              <a:t>: Etat de l’objet </a:t>
            </a:r>
          </a:p>
          <a:p>
            <a:r>
              <a:rPr lang="fr-FR" dirty="0"/>
              <a:t>Objets différents (identités différents) peuvent avoir les mêmes attributs 		</a:t>
            </a:r>
          </a:p>
        </p:txBody>
      </p:sp>
      <p:pic>
        <p:nvPicPr>
          <p:cNvPr id="6" name="Image 5">
            <a:extLst>
              <a:ext uri="{FF2B5EF4-FFF2-40B4-BE49-F238E27FC236}">
                <a16:creationId xmlns:a16="http://schemas.microsoft.com/office/drawing/2014/main" id="{1FAA2B7B-FC8D-AEBA-F2D3-2735C31B9BCA}"/>
              </a:ext>
            </a:extLst>
          </p:cNvPr>
          <p:cNvPicPr>
            <a:picLocks noChangeAspect="1"/>
          </p:cNvPicPr>
          <p:nvPr/>
        </p:nvPicPr>
        <p:blipFill>
          <a:blip r:embed="rId2"/>
          <a:stretch>
            <a:fillRect/>
          </a:stretch>
        </p:blipFill>
        <p:spPr>
          <a:xfrm>
            <a:off x="5741549" y="4878273"/>
            <a:ext cx="4991533" cy="1615580"/>
          </a:xfrm>
          <a:prstGeom prst="rect">
            <a:avLst/>
          </a:prstGeom>
        </p:spPr>
      </p:pic>
    </p:spTree>
    <p:extLst>
      <p:ext uri="{BB962C8B-B14F-4D97-AF65-F5344CB8AC3E}">
        <p14:creationId xmlns:p14="http://schemas.microsoft.com/office/powerpoint/2010/main" val="4050300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24447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838200" y="1081088"/>
            <a:ext cx="10515600" cy="4351338"/>
          </a:xfrm>
        </p:spPr>
        <p:txBody>
          <a:bodyPr>
            <a:normAutofit/>
          </a:bodyPr>
          <a:lstStyle/>
          <a:p>
            <a:pPr marL="0" indent="0">
              <a:buNone/>
            </a:pPr>
            <a:r>
              <a:rPr lang="fr-FR" u="sng" dirty="0"/>
              <a:t>Opérations  </a:t>
            </a:r>
            <a:r>
              <a:rPr lang="fr-FR" dirty="0"/>
              <a:t>:</a:t>
            </a:r>
          </a:p>
          <a:p>
            <a:r>
              <a:rPr lang="fr-FR" b="1" dirty="0"/>
              <a:t>Service</a:t>
            </a:r>
            <a:r>
              <a:rPr lang="fr-FR" dirty="0"/>
              <a:t> qui peut être demandé à tout objet de la classe </a:t>
            </a:r>
          </a:p>
          <a:p>
            <a:r>
              <a:rPr lang="fr-FR" b="1" dirty="0"/>
              <a:t>Comportement commun </a:t>
            </a:r>
            <a:r>
              <a:rPr lang="fr-FR" dirty="0"/>
              <a:t>à tous les objets de la classe </a:t>
            </a:r>
          </a:p>
          <a:p>
            <a:pPr marL="0" indent="0">
              <a:buNone/>
            </a:pPr>
            <a:endParaRPr lang="fr-FR" dirty="0"/>
          </a:p>
          <a:p>
            <a:pPr marL="0" indent="0">
              <a:buNone/>
            </a:pPr>
            <a:r>
              <a:rPr lang="fr-FR" dirty="0"/>
              <a:t>Ne pas confondre avec une méthode = implantation de l’opération</a:t>
            </a:r>
          </a:p>
          <a:p>
            <a:pPr marL="0" indent="0">
              <a:buNone/>
            </a:pPr>
            <a:endParaRPr lang="fr-FR" dirty="0"/>
          </a:p>
        </p:txBody>
      </p:sp>
      <p:pic>
        <p:nvPicPr>
          <p:cNvPr id="9" name="Image 8">
            <a:extLst>
              <a:ext uri="{FF2B5EF4-FFF2-40B4-BE49-F238E27FC236}">
                <a16:creationId xmlns:a16="http://schemas.microsoft.com/office/drawing/2014/main" id="{35BCE4A4-811C-8002-6EE5-7928EA053FFE}"/>
              </a:ext>
            </a:extLst>
          </p:cNvPr>
          <p:cNvPicPr>
            <a:picLocks noChangeAspect="1"/>
          </p:cNvPicPr>
          <p:nvPr/>
        </p:nvPicPr>
        <p:blipFill>
          <a:blip r:embed="rId2"/>
          <a:stretch>
            <a:fillRect/>
          </a:stretch>
        </p:blipFill>
        <p:spPr>
          <a:xfrm>
            <a:off x="7117144" y="4013764"/>
            <a:ext cx="4092295" cy="2187130"/>
          </a:xfrm>
          <a:prstGeom prst="rect">
            <a:avLst/>
          </a:prstGeom>
        </p:spPr>
      </p:pic>
    </p:spTree>
    <p:extLst>
      <p:ext uri="{BB962C8B-B14F-4D97-AF65-F5344CB8AC3E}">
        <p14:creationId xmlns:p14="http://schemas.microsoft.com/office/powerpoint/2010/main" val="886534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244475"/>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Exemple </a:t>
            </a:r>
          </a:p>
        </p:txBody>
      </p:sp>
      <p:pic>
        <p:nvPicPr>
          <p:cNvPr id="5" name="Espace réservé du contenu 4">
            <a:extLst>
              <a:ext uri="{FF2B5EF4-FFF2-40B4-BE49-F238E27FC236}">
                <a16:creationId xmlns:a16="http://schemas.microsoft.com/office/drawing/2014/main" id="{FCE863D9-39B5-E6BB-6B0B-CC443EFBA874}"/>
              </a:ext>
            </a:extLst>
          </p:cNvPr>
          <p:cNvPicPr>
            <a:picLocks noGrp="1" noChangeAspect="1"/>
          </p:cNvPicPr>
          <p:nvPr>
            <p:ph idx="1"/>
          </p:nvPr>
        </p:nvPicPr>
        <p:blipFill>
          <a:blip r:embed="rId2"/>
          <a:stretch>
            <a:fillRect/>
          </a:stretch>
        </p:blipFill>
        <p:spPr>
          <a:xfrm>
            <a:off x="1679669" y="1081088"/>
            <a:ext cx="8832661" cy="5005908"/>
          </a:xfrm>
        </p:spPr>
      </p:pic>
    </p:spTree>
    <p:extLst>
      <p:ext uri="{BB962C8B-B14F-4D97-AF65-F5344CB8AC3E}">
        <p14:creationId xmlns:p14="http://schemas.microsoft.com/office/powerpoint/2010/main" val="24691213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(1)</a:t>
            </a:r>
          </a:p>
        </p:txBody>
      </p:sp>
      <p:pic>
        <p:nvPicPr>
          <p:cNvPr id="5" name="Image 4">
            <a:extLst>
              <a:ext uri="{FF2B5EF4-FFF2-40B4-BE49-F238E27FC236}">
                <a16:creationId xmlns:a16="http://schemas.microsoft.com/office/drawing/2014/main" id="{8ECE6DAB-D504-278D-F43C-5FF6E04836EE}"/>
              </a:ext>
            </a:extLst>
          </p:cNvPr>
          <p:cNvPicPr>
            <a:picLocks noChangeAspect="1"/>
          </p:cNvPicPr>
          <p:nvPr/>
        </p:nvPicPr>
        <p:blipFill>
          <a:blip r:embed="rId2"/>
          <a:stretch>
            <a:fillRect/>
          </a:stretch>
        </p:blipFill>
        <p:spPr>
          <a:xfrm>
            <a:off x="2241215" y="3236554"/>
            <a:ext cx="7181565" cy="2334009"/>
          </a:xfrm>
          <a:prstGeom prst="rect">
            <a:avLst/>
          </a:prstGeom>
        </p:spPr>
      </p:pic>
    </p:spTree>
    <p:extLst>
      <p:ext uri="{BB962C8B-B14F-4D97-AF65-F5344CB8AC3E}">
        <p14:creationId xmlns:p14="http://schemas.microsoft.com/office/powerpoint/2010/main" val="239018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E9D946-2AF1-499D-C7E5-F753A7370C07}"/>
              </a:ext>
            </a:extLst>
          </p:cNvPr>
          <p:cNvSpPr>
            <a:spLocks noGrp="1"/>
          </p:cNvSpPr>
          <p:nvPr>
            <p:ph type="title"/>
          </p:nvPr>
        </p:nvSpPr>
        <p:spPr>
          <a:xfrm>
            <a:off x="838200" y="0"/>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Différences entre la méthode Merise et UML</a:t>
            </a:r>
          </a:p>
        </p:txBody>
      </p:sp>
      <p:sp>
        <p:nvSpPr>
          <p:cNvPr id="3" name="Espace réservé du contenu 2">
            <a:extLst>
              <a:ext uri="{FF2B5EF4-FFF2-40B4-BE49-F238E27FC236}">
                <a16:creationId xmlns:a16="http://schemas.microsoft.com/office/drawing/2014/main" id="{7827E739-251F-07B4-21BD-D134E3B36DC2}"/>
              </a:ext>
            </a:extLst>
          </p:cNvPr>
          <p:cNvSpPr>
            <a:spLocks noGrp="1"/>
          </p:cNvSpPr>
          <p:nvPr>
            <p:ph idx="1"/>
          </p:nvPr>
        </p:nvSpPr>
        <p:spPr/>
        <p:txBody>
          <a:bodyPr/>
          <a:lstStyle/>
          <a:p>
            <a:pPr marL="514350" indent="-514350">
              <a:buFont typeface="+mj-lt"/>
              <a:buAutoNum type="arabicPeriod"/>
            </a:pPr>
            <a:r>
              <a:rPr lang="fr-FR" u="sng" dirty="0"/>
              <a:t>Orientation</a:t>
            </a:r>
            <a:r>
              <a:rPr lang="fr-FR" dirty="0"/>
              <a:t> :</a:t>
            </a:r>
          </a:p>
          <a:p>
            <a:pPr marL="514350" indent="-514350">
              <a:buFont typeface="+mj-lt"/>
              <a:buAutoNum type="arabicPeriod"/>
            </a:pPr>
            <a:endParaRPr lang="fr-FR" dirty="0"/>
          </a:p>
          <a:p>
            <a:r>
              <a:rPr lang="fr-FR" b="1" dirty="0"/>
              <a:t>Merise</a:t>
            </a:r>
            <a:r>
              <a:rPr lang="fr-FR" dirty="0"/>
              <a:t> : Orientée vers les bases de données </a:t>
            </a:r>
            <a:r>
              <a:rPr lang="fr-FR" b="1" dirty="0"/>
              <a:t>relationnelles</a:t>
            </a:r>
            <a:r>
              <a:rPr lang="fr-FR" dirty="0"/>
              <a:t> et la gestion des informations de manière </a:t>
            </a:r>
            <a:r>
              <a:rPr lang="fr-FR" b="1" dirty="0"/>
              <a:t>modulaire</a:t>
            </a:r>
            <a:r>
              <a:rPr lang="fr-FR" dirty="0"/>
              <a:t> et </a:t>
            </a:r>
            <a:r>
              <a:rPr lang="fr-FR" b="1" dirty="0"/>
              <a:t>structurée</a:t>
            </a:r>
            <a:r>
              <a:rPr lang="fr-FR" dirty="0"/>
              <a:t>.</a:t>
            </a:r>
          </a:p>
          <a:p>
            <a:endParaRPr lang="fr-FR" dirty="0"/>
          </a:p>
          <a:p>
            <a:r>
              <a:rPr lang="fr-FR" b="1" dirty="0"/>
              <a:t>UML (</a:t>
            </a:r>
            <a:r>
              <a:rPr lang="fr-FR" dirty="0"/>
              <a:t>Méthode </a:t>
            </a:r>
            <a:r>
              <a:rPr lang="fr-FR" b="1" dirty="0"/>
              <a:t>Orientée</a:t>
            </a:r>
            <a:r>
              <a:rPr lang="fr-FR" dirty="0"/>
              <a:t> </a:t>
            </a:r>
            <a:r>
              <a:rPr lang="fr-FR" b="1" dirty="0"/>
              <a:t>Objet</a:t>
            </a:r>
            <a:r>
              <a:rPr lang="fr-FR" dirty="0"/>
              <a:t>): Orientée vers la </a:t>
            </a:r>
            <a:r>
              <a:rPr lang="fr-FR" b="1" dirty="0"/>
              <a:t>modélisation des objets </a:t>
            </a:r>
            <a:r>
              <a:rPr lang="fr-FR" dirty="0"/>
              <a:t>et leurs </a:t>
            </a:r>
            <a:r>
              <a:rPr lang="fr-FR" b="1" dirty="0"/>
              <a:t>interactions</a:t>
            </a:r>
            <a:r>
              <a:rPr lang="fr-FR" dirty="0"/>
              <a:t> dans un système, en se concentrant sur </a:t>
            </a:r>
            <a:r>
              <a:rPr lang="fr-FR" b="1" dirty="0"/>
              <a:t>l'encapsulation</a:t>
            </a:r>
            <a:r>
              <a:rPr lang="fr-FR" dirty="0"/>
              <a:t>, </a:t>
            </a:r>
            <a:r>
              <a:rPr lang="fr-FR" b="1" dirty="0"/>
              <a:t>l'héritage</a:t>
            </a:r>
            <a:r>
              <a:rPr lang="fr-FR" dirty="0"/>
              <a:t> et le </a:t>
            </a:r>
            <a:r>
              <a:rPr lang="fr-FR" b="1" dirty="0"/>
              <a:t>polymorphisme</a:t>
            </a:r>
            <a:r>
              <a:rPr lang="fr-FR" dirty="0"/>
              <a:t>.</a:t>
            </a:r>
          </a:p>
        </p:txBody>
      </p:sp>
    </p:spTree>
    <p:extLst>
      <p:ext uri="{BB962C8B-B14F-4D97-AF65-F5344CB8AC3E}">
        <p14:creationId xmlns:p14="http://schemas.microsoft.com/office/powerpoint/2010/main" val="98786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r>
              <a:rPr lang="fr-FR" sz="1800" dirty="0"/>
              <a:t>Cautions</a:t>
            </a:r>
          </a:p>
          <a:p>
            <a:pPr marL="0" indent="0">
              <a:buNone/>
            </a:pPr>
            <a:endParaRPr lang="fr-FR" sz="1800" dirty="0"/>
          </a:p>
        </p:txBody>
      </p:sp>
      <p:pic>
        <p:nvPicPr>
          <p:cNvPr id="6" name="Image 5">
            <a:extLst>
              <a:ext uri="{FF2B5EF4-FFF2-40B4-BE49-F238E27FC236}">
                <a16:creationId xmlns:a16="http://schemas.microsoft.com/office/drawing/2014/main" id="{51998941-282F-0A61-F346-4151319975D6}"/>
              </a:ext>
            </a:extLst>
          </p:cNvPr>
          <p:cNvPicPr>
            <a:picLocks noChangeAspect="1"/>
          </p:cNvPicPr>
          <p:nvPr/>
        </p:nvPicPr>
        <p:blipFill>
          <a:blip r:embed="rId2"/>
          <a:stretch>
            <a:fillRect/>
          </a:stretch>
        </p:blipFill>
        <p:spPr>
          <a:xfrm>
            <a:off x="2974984" y="2934813"/>
            <a:ext cx="6242031" cy="2387577"/>
          </a:xfrm>
          <a:prstGeom prst="rect">
            <a:avLst/>
          </a:prstGeom>
        </p:spPr>
      </p:pic>
    </p:spTree>
    <p:extLst>
      <p:ext uri="{BB962C8B-B14F-4D97-AF65-F5344CB8AC3E}">
        <p14:creationId xmlns:p14="http://schemas.microsoft.com/office/powerpoint/2010/main" val="137340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(1)</a:t>
            </a:r>
          </a:p>
          <a:p>
            <a:r>
              <a:rPr lang="en-US" sz="1800" dirty="0"/>
              <a:t>Emplacement</a:t>
            </a:r>
          </a:p>
          <a:p>
            <a:r>
              <a:rPr lang="en-US" sz="1800" dirty="0" err="1"/>
              <a:t>Exemplaire</a:t>
            </a:r>
            <a:endParaRPr lang="en-US" sz="1800" dirty="0"/>
          </a:p>
        </p:txBody>
      </p:sp>
      <p:pic>
        <p:nvPicPr>
          <p:cNvPr id="8" name="Espace réservé du contenu 7">
            <a:extLst>
              <a:ext uri="{FF2B5EF4-FFF2-40B4-BE49-F238E27FC236}">
                <a16:creationId xmlns:a16="http://schemas.microsoft.com/office/drawing/2014/main" id="{74C4C21B-ED40-8594-97A1-B1C566F07449}"/>
              </a:ext>
            </a:extLst>
          </p:cNvPr>
          <p:cNvPicPr>
            <a:picLocks noChangeAspect="1"/>
          </p:cNvPicPr>
          <p:nvPr/>
        </p:nvPicPr>
        <p:blipFill>
          <a:blip r:embed="rId2"/>
          <a:stretch>
            <a:fillRect/>
          </a:stretch>
        </p:blipFill>
        <p:spPr>
          <a:xfrm>
            <a:off x="3029603" y="2734056"/>
            <a:ext cx="6221185" cy="3483864"/>
          </a:xfrm>
          <a:prstGeom prst="rect">
            <a:avLst/>
          </a:prstGeom>
        </p:spPr>
      </p:pic>
    </p:spTree>
    <p:extLst>
      <p:ext uri="{BB962C8B-B14F-4D97-AF65-F5344CB8AC3E}">
        <p14:creationId xmlns:p14="http://schemas.microsoft.com/office/powerpoint/2010/main" val="3957505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dirty="0"/>
              <a:t>Lien entre objets </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Espace réservé du contenu 3">
            <a:extLst>
              <a:ext uri="{FF2B5EF4-FFF2-40B4-BE49-F238E27FC236}">
                <a16:creationId xmlns:a16="http://schemas.microsoft.com/office/drawing/2014/main" id="{522E8B84-5889-CDE8-38F1-E3EC84465D28}"/>
              </a:ext>
            </a:extLst>
          </p:cNvPr>
          <p:cNvSpPr>
            <a:spLocks noGrp="1"/>
          </p:cNvSpPr>
          <p:nvPr>
            <p:ph idx="1"/>
          </p:nvPr>
        </p:nvSpPr>
        <p:spPr>
          <a:xfrm>
            <a:off x="5351164" y="586822"/>
            <a:ext cx="6002636" cy="1645920"/>
          </a:xfrm>
        </p:spPr>
        <p:txBody>
          <a:bodyPr anchor="ctr">
            <a:normAutofit/>
          </a:bodyPr>
          <a:lstStyle/>
          <a:p>
            <a:pPr marL="0" indent="0">
              <a:buNone/>
            </a:pPr>
            <a:r>
              <a:rPr lang="fr-FR" sz="1800" u="sng" dirty="0"/>
              <a:t>Lien entre objets </a:t>
            </a:r>
          </a:p>
          <a:p>
            <a:r>
              <a:rPr lang="fr-FR" sz="1800" dirty="0"/>
              <a:t>Relation binaire (en </a:t>
            </a:r>
            <a:r>
              <a:rPr lang="fr-FR" sz="1800" dirty="0" err="1"/>
              <a:t>gènèral</a:t>
            </a:r>
            <a:r>
              <a:rPr lang="fr-FR" sz="1800" dirty="0"/>
              <a:t>)</a:t>
            </a:r>
          </a:p>
          <a:p>
            <a:r>
              <a:rPr lang="fr-FR" sz="1800" dirty="0"/>
              <a:t>Au plus un lien entre 2 objets (pour une association)</a:t>
            </a:r>
          </a:p>
        </p:txBody>
      </p:sp>
      <p:pic>
        <p:nvPicPr>
          <p:cNvPr id="9" name="Image 8">
            <a:extLst>
              <a:ext uri="{FF2B5EF4-FFF2-40B4-BE49-F238E27FC236}">
                <a16:creationId xmlns:a16="http://schemas.microsoft.com/office/drawing/2014/main" id="{9E5F5948-B014-5F4A-C261-C277F15BA6FF}"/>
              </a:ext>
            </a:extLst>
          </p:cNvPr>
          <p:cNvPicPr>
            <a:picLocks noChangeAspect="1"/>
          </p:cNvPicPr>
          <p:nvPr/>
        </p:nvPicPr>
        <p:blipFill>
          <a:blip r:embed="rId2"/>
          <a:stretch>
            <a:fillRect/>
          </a:stretch>
        </p:blipFill>
        <p:spPr>
          <a:xfrm>
            <a:off x="3044838" y="3467835"/>
            <a:ext cx="6186602" cy="1871447"/>
          </a:xfrm>
          <a:prstGeom prst="rect">
            <a:avLst/>
          </a:prstGeom>
        </p:spPr>
      </p:pic>
    </p:spTree>
    <p:extLst>
      <p:ext uri="{BB962C8B-B14F-4D97-AF65-F5344CB8AC3E}">
        <p14:creationId xmlns:p14="http://schemas.microsoft.com/office/powerpoint/2010/main" val="16224640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dirty="0"/>
              <a:t>Relations entre objets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Espace réservé du contenu 3">
            <a:extLst>
              <a:ext uri="{FF2B5EF4-FFF2-40B4-BE49-F238E27FC236}">
                <a16:creationId xmlns:a16="http://schemas.microsoft.com/office/drawing/2014/main" id="{522E8B84-5889-CDE8-38F1-E3EC84465D28}"/>
              </a:ext>
            </a:extLst>
          </p:cNvPr>
          <p:cNvSpPr>
            <a:spLocks noGrp="1"/>
          </p:cNvSpPr>
          <p:nvPr>
            <p:ph idx="1"/>
          </p:nvPr>
        </p:nvSpPr>
        <p:spPr>
          <a:xfrm>
            <a:off x="5351164" y="586822"/>
            <a:ext cx="6002636" cy="1645920"/>
          </a:xfrm>
        </p:spPr>
        <p:txBody>
          <a:bodyPr anchor="ctr">
            <a:normAutofit/>
          </a:bodyPr>
          <a:lstStyle/>
          <a:p>
            <a:pPr marL="0" indent="0">
              <a:buNone/>
            </a:pPr>
            <a:r>
              <a:rPr lang="fr-FR" sz="1800" u="sng"/>
              <a:t>Lien entre objets </a:t>
            </a:r>
          </a:p>
          <a:p>
            <a:r>
              <a:rPr lang="fr-FR" sz="1800"/>
              <a:t>Relation binaire (en gènèral)</a:t>
            </a:r>
          </a:p>
          <a:p>
            <a:r>
              <a:rPr lang="fr-FR" sz="1800"/>
              <a:t>Au plus un lien entre 2 objets (pour une association)</a:t>
            </a:r>
          </a:p>
        </p:txBody>
      </p:sp>
      <p:pic>
        <p:nvPicPr>
          <p:cNvPr id="11" name="Image 10">
            <a:extLst>
              <a:ext uri="{FF2B5EF4-FFF2-40B4-BE49-F238E27FC236}">
                <a16:creationId xmlns:a16="http://schemas.microsoft.com/office/drawing/2014/main" id="{8912E4B5-0449-2179-4748-C12FFB28ED4C}"/>
              </a:ext>
            </a:extLst>
          </p:cNvPr>
          <p:cNvPicPr>
            <a:picLocks noChangeAspect="1"/>
          </p:cNvPicPr>
          <p:nvPr/>
        </p:nvPicPr>
        <p:blipFill>
          <a:blip r:embed="rId2"/>
          <a:stretch>
            <a:fillRect/>
          </a:stretch>
        </p:blipFill>
        <p:spPr>
          <a:xfrm>
            <a:off x="2435809" y="2676139"/>
            <a:ext cx="6618982" cy="3599638"/>
          </a:xfrm>
          <a:prstGeom prst="rect">
            <a:avLst/>
          </a:prstGeom>
        </p:spPr>
      </p:pic>
    </p:spTree>
    <p:extLst>
      <p:ext uri="{BB962C8B-B14F-4D97-AF65-F5344CB8AC3E}">
        <p14:creationId xmlns:p14="http://schemas.microsoft.com/office/powerpoint/2010/main" val="1301838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dirty="0"/>
              <a:t>Relations entre objets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Espace réservé du contenu 3">
            <a:extLst>
              <a:ext uri="{FF2B5EF4-FFF2-40B4-BE49-F238E27FC236}">
                <a16:creationId xmlns:a16="http://schemas.microsoft.com/office/drawing/2014/main" id="{522E8B84-5889-CDE8-38F1-E3EC84465D28}"/>
              </a:ext>
            </a:extLst>
          </p:cNvPr>
          <p:cNvSpPr>
            <a:spLocks noGrp="1"/>
          </p:cNvSpPr>
          <p:nvPr>
            <p:ph idx="1"/>
          </p:nvPr>
        </p:nvSpPr>
        <p:spPr>
          <a:xfrm>
            <a:off x="5351164" y="586822"/>
            <a:ext cx="6002636" cy="1645920"/>
          </a:xfrm>
        </p:spPr>
        <p:txBody>
          <a:bodyPr anchor="ctr">
            <a:normAutofit/>
          </a:bodyPr>
          <a:lstStyle/>
          <a:p>
            <a:pPr marL="0" indent="0">
              <a:buNone/>
            </a:pPr>
            <a:r>
              <a:rPr lang="fr-FR" sz="1800" u="sng"/>
              <a:t>Lien entre objets </a:t>
            </a:r>
          </a:p>
          <a:p>
            <a:r>
              <a:rPr lang="fr-FR" sz="1800"/>
              <a:t>Relation binaire (en gènèral)</a:t>
            </a:r>
          </a:p>
          <a:p>
            <a:r>
              <a:rPr lang="fr-FR" sz="1800"/>
              <a:t>Au plus un lien entre 2 objets (pour une association)</a:t>
            </a:r>
          </a:p>
        </p:txBody>
      </p:sp>
      <p:pic>
        <p:nvPicPr>
          <p:cNvPr id="5" name="Image 4">
            <a:extLst>
              <a:ext uri="{FF2B5EF4-FFF2-40B4-BE49-F238E27FC236}">
                <a16:creationId xmlns:a16="http://schemas.microsoft.com/office/drawing/2014/main" id="{82915653-579F-463D-EEE9-08E1CF54C55B}"/>
              </a:ext>
            </a:extLst>
          </p:cNvPr>
          <p:cNvPicPr>
            <a:picLocks noChangeAspect="1"/>
          </p:cNvPicPr>
          <p:nvPr/>
        </p:nvPicPr>
        <p:blipFill>
          <a:blip r:embed="rId2"/>
          <a:stretch>
            <a:fillRect/>
          </a:stretch>
        </p:blipFill>
        <p:spPr>
          <a:xfrm>
            <a:off x="2253850" y="2676139"/>
            <a:ext cx="7238249" cy="3990060"/>
          </a:xfrm>
          <a:prstGeom prst="rect">
            <a:avLst/>
          </a:prstGeom>
        </p:spPr>
      </p:pic>
    </p:spTree>
    <p:extLst>
      <p:ext uri="{BB962C8B-B14F-4D97-AF65-F5344CB8AC3E}">
        <p14:creationId xmlns:p14="http://schemas.microsoft.com/office/powerpoint/2010/main" val="3565326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dirty="0"/>
              <a:t>Relations entre classes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Espace réservé du contenu 3">
            <a:extLst>
              <a:ext uri="{FF2B5EF4-FFF2-40B4-BE49-F238E27FC236}">
                <a16:creationId xmlns:a16="http://schemas.microsoft.com/office/drawing/2014/main" id="{522E8B84-5889-CDE8-38F1-E3EC84465D28}"/>
              </a:ext>
            </a:extLst>
          </p:cNvPr>
          <p:cNvSpPr>
            <a:spLocks noGrp="1"/>
          </p:cNvSpPr>
          <p:nvPr>
            <p:ph idx="1"/>
          </p:nvPr>
        </p:nvSpPr>
        <p:spPr>
          <a:xfrm>
            <a:off x="5351164" y="586822"/>
            <a:ext cx="6002636" cy="1645920"/>
          </a:xfrm>
        </p:spPr>
        <p:txBody>
          <a:bodyPr anchor="ctr">
            <a:normAutofit/>
          </a:bodyPr>
          <a:lstStyle/>
          <a:p>
            <a:pPr marL="0" indent="0">
              <a:buNone/>
            </a:pPr>
            <a:r>
              <a:rPr lang="fr-FR" sz="1800" u="sng" dirty="0"/>
              <a:t>Associations entre classes </a:t>
            </a:r>
            <a:r>
              <a:rPr lang="fr-FR" sz="1800" dirty="0"/>
              <a:t>:Relation binaire (en général)</a:t>
            </a:r>
          </a:p>
          <a:p>
            <a:pPr marL="0" indent="0">
              <a:buNone/>
            </a:pPr>
            <a:r>
              <a:rPr lang="fr-FR" sz="1800" u="sng" dirty="0"/>
              <a:t>Rôle</a:t>
            </a:r>
            <a:r>
              <a:rPr lang="fr-FR" sz="1800" dirty="0"/>
              <a:t> : Nomme l’extrémité d’une association, permet d’accéder aux objets par l’association ) un objet donné</a:t>
            </a:r>
          </a:p>
          <a:p>
            <a:pPr marL="0" indent="0">
              <a:buNone/>
            </a:pPr>
            <a:r>
              <a:rPr lang="fr-FR" sz="1800" u="sng" dirty="0"/>
              <a:t>Multiplicité</a:t>
            </a:r>
            <a:r>
              <a:rPr lang="fr-FR" sz="1800" dirty="0"/>
              <a:t> : Contraint le nombre d’objets liés par l’association</a:t>
            </a:r>
          </a:p>
        </p:txBody>
      </p:sp>
      <p:pic>
        <p:nvPicPr>
          <p:cNvPr id="6" name="Image 5">
            <a:extLst>
              <a:ext uri="{FF2B5EF4-FFF2-40B4-BE49-F238E27FC236}">
                <a16:creationId xmlns:a16="http://schemas.microsoft.com/office/drawing/2014/main" id="{B7BEEDAB-D47B-934A-9941-1E4D5A7A27BE}"/>
              </a:ext>
            </a:extLst>
          </p:cNvPr>
          <p:cNvPicPr>
            <a:picLocks noChangeAspect="1"/>
          </p:cNvPicPr>
          <p:nvPr/>
        </p:nvPicPr>
        <p:blipFill>
          <a:blip r:embed="rId2"/>
          <a:stretch>
            <a:fillRect/>
          </a:stretch>
        </p:blipFill>
        <p:spPr>
          <a:xfrm>
            <a:off x="1701565" y="3297138"/>
            <a:ext cx="8605890" cy="2718166"/>
          </a:xfrm>
          <a:prstGeom prst="rect">
            <a:avLst/>
          </a:prstGeom>
        </p:spPr>
      </p:pic>
      <p:sp>
        <p:nvSpPr>
          <p:cNvPr id="7" name="ZoneTexte 6">
            <a:extLst>
              <a:ext uri="{FF2B5EF4-FFF2-40B4-BE49-F238E27FC236}">
                <a16:creationId xmlns:a16="http://schemas.microsoft.com/office/drawing/2014/main" id="{33EA2483-8BCE-9E83-8E37-6D2071BECFD4}"/>
              </a:ext>
            </a:extLst>
          </p:cNvPr>
          <p:cNvSpPr txBox="1"/>
          <p:nvPr/>
        </p:nvSpPr>
        <p:spPr>
          <a:xfrm>
            <a:off x="4451585" y="2870358"/>
            <a:ext cx="3105850" cy="369332"/>
          </a:xfrm>
          <a:prstGeom prst="rect">
            <a:avLst/>
          </a:prstGeom>
          <a:noFill/>
        </p:spPr>
        <p:txBody>
          <a:bodyPr wrap="none" rtlCol="0">
            <a:spAutoFit/>
          </a:bodyPr>
          <a:lstStyle/>
          <a:p>
            <a:r>
              <a:rPr lang="fr-FR" dirty="0">
                <a:solidFill>
                  <a:schemeClr val="accent6">
                    <a:lumMod val="75000"/>
                  </a:schemeClr>
                </a:solidFill>
              </a:rPr>
              <a:t>Lien = instance d’association</a:t>
            </a:r>
          </a:p>
        </p:txBody>
      </p:sp>
    </p:spTree>
    <p:extLst>
      <p:ext uri="{BB962C8B-B14F-4D97-AF65-F5344CB8AC3E}">
        <p14:creationId xmlns:p14="http://schemas.microsoft.com/office/powerpoint/2010/main" val="14310173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dirty="0"/>
              <a:t>Attribut et association </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Espace réservé du contenu 3">
            <a:extLst>
              <a:ext uri="{FF2B5EF4-FFF2-40B4-BE49-F238E27FC236}">
                <a16:creationId xmlns:a16="http://schemas.microsoft.com/office/drawing/2014/main" id="{522E8B84-5889-CDE8-38F1-E3EC84465D28}"/>
              </a:ext>
            </a:extLst>
          </p:cNvPr>
          <p:cNvSpPr>
            <a:spLocks noGrp="1"/>
          </p:cNvSpPr>
          <p:nvPr>
            <p:ph idx="1"/>
          </p:nvPr>
        </p:nvSpPr>
        <p:spPr>
          <a:xfrm>
            <a:off x="5351164" y="586822"/>
            <a:ext cx="6002636" cy="1645920"/>
          </a:xfrm>
        </p:spPr>
        <p:txBody>
          <a:bodyPr anchor="ctr">
            <a:normAutofit/>
          </a:bodyPr>
          <a:lstStyle/>
          <a:p>
            <a:pPr marL="0" indent="0">
              <a:buNone/>
            </a:pPr>
            <a:r>
              <a:rPr lang="fr-FR" sz="1800" u="sng" dirty="0"/>
              <a:t>Rappel : </a:t>
            </a:r>
            <a:r>
              <a:rPr lang="fr-FR" sz="1800" dirty="0"/>
              <a:t>Types des attributs simple et primitif ou énuméré</a:t>
            </a:r>
          </a:p>
          <a:p>
            <a:pPr marL="0" indent="0">
              <a:buNone/>
            </a:pPr>
            <a:endParaRPr lang="fr-FR" sz="1800" dirty="0"/>
          </a:p>
          <a:p>
            <a:pPr marL="0" indent="0">
              <a:buNone/>
            </a:pPr>
            <a:r>
              <a:rPr lang="fr-FR" sz="1800" dirty="0"/>
              <a:t>En particulier, </a:t>
            </a:r>
            <a:r>
              <a:rPr lang="fr-FR" sz="1800" dirty="0">
                <a:solidFill>
                  <a:srgbClr val="FF0000"/>
                </a:solidFill>
              </a:rPr>
              <a:t>pas d’attribut dont le type est une classe </a:t>
            </a:r>
            <a:r>
              <a:rPr lang="fr-FR" sz="1800" dirty="0"/>
              <a:t>du diagramme</a:t>
            </a:r>
          </a:p>
        </p:txBody>
      </p:sp>
      <p:pic>
        <p:nvPicPr>
          <p:cNvPr id="5" name="Image 4">
            <a:extLst>
              <a:ext uri="{FF2B5EF4-FFF2-40B4-BE49-F238E27FC236}">
                <a16:creationId xmlns:a16="http://schemas.microsoft.com/office/drawing/2014/main" id="{C18D8314-2C87-A1BB-8B0B-6BE78BCE07BF}"/>
              </a:ext>
            </a:extLst>
          </p:cNvPr>
          <p:cNvPicPr>
            <a:picLocks noChangeAspect="1"/>
          </p:cNvPicPr>
          <p:nvPr/>
        </p:nvPicPr>
        <p:blipFill>
          <a:blip r:embed="rId2"/>
          <a:stretch>
            <a:fillRect/>
          </a:stretch>
        </p:blipFill>
        <p:spPr>
          <a:xfrm>
            <a:off x="8773119" y="3113503"/>
            <a:ext cx="2362405" cy="2392887"/>
          </a:xfrm>
          <a:prstGeom prst="rect">
            <a:avLst/>
          </a:prstGeom>
        </p:spPr>
      </p:pic>
      <p:pic>
        <p:nvPicPr>
          <p:cNvPr id="9" name="Image 8">
            <a:extLst>
              <a:ext uri="{FF2B5EF4-FFF2-40B4-BE49-F238E27FC236}">
                <a16:creationId xmlns:a16="http://schemas.microsoft.com/office/drawing/2014/main" id="{1062B7F2-3685-D604-AC31-FC9113C5956F}"/>
              </a:ext>
            </a:extLst>
          </p:cNvPr>
          <p:cNvPicPr>
            <a:picLocks noChangeAspect="1"/>
          </p:cNvPicPr>
          <p:nvPr/>
        </p:nvPicPr>
        <p:blipFill>
          <a:blip r:embed="rId3"/>
          <a:stretch>
            <a:fillRect/>
          </a:stretch>
        </p:blipFill>
        <p:spPr>
          <a:xfrm>
            <a:off x="618424" y="3113503"/>
            <a:ext cx="6591871" cy="2255715"/>
          </a:xfrm>
          <a:prstGeom prst="rect">
            <a:avLst/>
          </a:prstGeom>
        </p:spPr>
      </p:pic>
      <p:sp>
        <p:nvSpPr>
          <p:cNvPr id="10" name="Flèche : gauche 9">
            <a:extLst>
              <a:ext uri="{FF2B5EF4-FFF2-40B4-BE49-F238E27FC236}">
                <a16:creationId xmlns:a16="http://schemas.microsoft.com/office/drawing/2014/main" id="{280226B4-3BE2-6C67-6451-380968FBBF4C}"/>
              </a:ext>
            </a:extLst>
          </p:cNvPr>
          <p:cNvSpPr/>
          <p:nvPr/>
        </p:nvSpPr>
        <p:spPr>
          <a:xfrm>
            <a:off x="7482468" y="4092498"/>
            <a:ext cx="992459" cy="68022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2065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dirty="0"/>
              <a:t>Multiplicités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Espace réservé du contenu 3">
            <a:extLst>
              <a:ext uri="{FF2B5EF4-FFF2-40B4-BE49-F238E27FC236}">
                <a16:creationId xmlns:a16="http://schemas.microsoft.com/office/drawing/2014/main" id="{522E8B84-5889-CDE8-38F1-E3EC84465D28}"/>
              </a:ext>
            </a:extLst>
          </p:cNvPr>
          <p:cNvSpPr>
            <a:spLocks noGrp="1"/>
          </p:cNvSpPr>
          <p:nvPr>
            <p:ph idx="1"/>
          </p:nvPr>
        </p:nvSpPr>
        <p:spPr>
          <a:xfrm>
            <a:off x="5351164" y="586822"/>
            <a:ext cx="6002636" cy="1645920"/>
          </a:xfrm>
        </p:spPr>
        <p:txBody>
          <a:bodyPr anchor="ctr">
            <a:normAutofit/>
          </a:bodyPr>
          <a:lstStyle/>
          <a:p>
            <a:pPr marL="0" indent="0">
              <a:buNone/>
            </a:pPr>
            <a:r>
              <a:rPr lang="fr-FR" sz="1800" u="sng" dirty="0"/>
              <a:t>Nombre d’objets de la classe B associés à un objet de la classe A</a:t>
            </a:r>
            <a:endParaRPr lang="fr-FR" sz="1800" dirty="0"/>
          </a:p>
        </p:txBody>
      </p:sp>
      <p:pic>
        <p:nvPicPr>
          <p:cNvPr id="8" name="Image 7">
            <a:extLst>
              <a:ext uri="{FF2B5EF4-FFF2-40B4-BE49-F238E27FC236}">
                <a16:creationId xmlns:a16="http://schemas.microsoft.com/office/drawing/2014/main" id="{E10A3338-7A52-B44A-4308-28CEC6924CDB}"/>
              </a:ext>
            </a:extLst>
          </p:cNvPr>
          <p:cNvPicPr>
            <a:picLocks noChangeAspect="1"/>
          </p:cNvPicPr>
          <p:nvPr/>
        </p:nvPicPr>
        <p:blipFill>
          <a:blip r:embed="rId2"/>
          <a:stretch>
            <a:fillRect/>
          </a:stretch>
        </p:blipFill>
        <p:spPr>
          <a:xfrm>
            <a:off x="3063202" y="2735200"/>
            <a:ext cx="6149873" cy="3444538"/>
          </a:xfrm>
          <a:prstGeom prst="rect">
            <a:avLst/>
          </a:prstGeom>
        </p:spPr>
      </p:pic>
    </p:spTree>
    <p:extLst>
      <p:ext uri="{BB962C8B-B14F-4D97-AF65-F5344CB8AC3E}">
        <p14:creationId xmlns:p14="http://schemas.microsoft.com/office/powerpoint/2010/main" val="12487001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dirty="0"/>
              <a:t>Multiplicités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Espace réservé du contenu 3">
            <a:extLst>
              <a:ext uri="{FF2B5EF4-FFF2-40B4-BE49-F238E27FC236}">
                <a16:creationId xmlns:a16="http://schemas.microsoft.com/office/drawing/2014/main" id="{522E8B84-5889-CDE8-38F1-E3EC84465D28}"/>
              </a:ext>
            </a:extLst>
          </p:cNvPr>
          <p:cNvSpPr>
            <a:spLocks noGrp="1"/>
          </p:cNvSpPr>
          <p:nvPr>
            <p:ph idx="1"/>
          </p:nvPr>
        </p:nvSpPr>
        <p:spPr>
          <a:xfrm>
            <a:off x="5351164" y="586822"/>
            <a:ext cx="6002636" cy="1645920"/>
          </a:xfrm>
        </p:spPr>
        <p:txBody>
          <a:bodyPr anchor="ctr">
            <a:normAutofit/>
          </a:bodyPr>
          <a:lstStyle/>
          <a:p>
            <a:pPr marL="0" indent="0">
              <a:buNone/>
            </a:pPr>
            <a:r>
              <a:rPr lang="fr-FR" sz="1800" u="sng" dirty="0"/>
              <a:t>Nombre d’objets de la classe B associés à un objet de la classe A</a:t>
            </a:r>
            <a:endParaRPr lang="fr-FR" sz="1800" dirty="0"/>
          </a:p>
        </p:txBody>
      </p:sp>
      <p:pic>
        <p:nvPicPr>
          <p:cNvPr id="5" name="Image 4">
            <a:extLst>
              <a:ext uri="{FF2B5EF4-FFF2-40B4-BE49-F238E27FC236}">
                <a16:creationId xmlns:a16="http://schemas.microsoft.com/office/drawing/2014/main" id="{AAB3DE7B-88B7-D0D7-9089-10411580123F}"/>
              </a:ext>
            </a:extLst>
          </p:cNvPr>
          <p:cNvPicPr>
            <a:picLocks noChangeAspect="1"/>
          </p:cNvPicPr>
          <p:nvPr/>
        </p:nvPicPr>
        <p:blipFill>
          <a:blip r:embed="rId2"/>
          <a:stretch>
            <a:fillRect/>
          </a:stretch>
        </p:blipFill>
        <p:spPr>
          <a:xfrm>
            <a:off x="2937461" y="2975105"/>
            <a:ext cx="6401355" cy="3071126"/>
          </a:xfrm>
          <a:prstGeom prst="rect">
            <a:avLst/>
          </a:prstGeom>
        </p:spPr>
      </p:pic>
    </p:spTree>
    <p:extLst>
      <p:ext uri="{BB962C8B-B14F-4D97-AF65-F5344CB8AC3E}">
        <p14:creationId xmlns:p14="http://schemas.microsoft.com/office/powerpoint/2010/main" val="2136877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r>
              <a:rPr lang="fr-FR" sz="1800" dirty="0"/>
              <a:t>Si un exemplaire n’est pas emprunté, retour a la valeur </a:t>
            </a:r>
            <a:r>
              <a:rPr lang="fr-FR" sz="1800" dirty="0" err="1"/>
              <a:t>null</a:t>
            </a:r>
            <a:endParaRPr lang="fr-FR" sz="1800" dirty="0"/>
          </a:p>
        </p:txBody>
      </p:sp>
      <p:pic>
        <p:nvPicPr>
          <p:cNvPr id="8" name="Espace réservé du contenu 7">
            <a:extLst>
              <a:ext uri="{FF2B5EF4-FFF2-40B4-BE49-F238E27FC236}">
                <a16:creationId xmlns:a16="http://schemas.microsoft.com/office/drawing/2014/main" id="{74C4C21B-ED40-8594-97A1-B1C566F07449}"/>
              </a:ext>
            </a:extLst>
          </p:cNvPr>
          <p:cNvPicPr>
            <a:picLocks noChangeAspect="1"/>
          </p:cNvPicPr>
          <p:nvPr/>
        </p:nvPicPr>
        <p:blipFill>
          <a:blip r:embed="rId2"/>
          <a:stretch>
            <a:fillRect/>
          </a:stretch>
        </p:blipFill>
        <p:spPr>
          <a:xfrm>
            <a:off x="3029603" y="2734056"/>
            <a:ext cx="6221185" cy="3483864"/>
          </a:xfrm>
          <a:prstGeom prst="rect">
            <a:avLst/>
          </a:prstGeom>
        </p:spPr>
      </p:pic>
    </p:spTree>
    <p:extLst>
      <p:ext uri="{BB962C8B-B14F-4D97-AF65-F5344CB8AC3E}">
        <p14:creationId xmlns:p14="http://schemas.microsoft.com/office/powerpoint/2010/main" val="227167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E9D946-2AF1-499D-C7E5-F753A7370C07}"/>
              </a:ext>
            </a:extLst>
          </p:cNvPr>
          <p:cNvSpPr>
            <a:spLocks noGrp="1"/>
          </p:cNvSpPr>
          <p:nvPr>
            <p:ph type="title"/>
          </p:nvPr>
        </p:nvSpPr>
        <p:spPr>
          <a:xfrm>
            <a:off x="838200" y="0"/>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Différence entre la méthode Merise et UML</a:t>
            </a:r>
          </a:p>
        </p:txBody>
      </p:sp>
      <p:sp>
        <p:nvSpPr>
          <p:cNvPr id="3" name="Espace réservé du contenu 2">
            <a:extLst>
              <a:ext uri="{FF2B5EF4-FFF2-40B4-BE49-F238E27FC236}">
                <a16:creationId xmlns:a16="http://schemas.microsoft.com/office/drawing/2014/main" id="{7827E739-251F-07B4-21BD-D134E3B36DC2}"/>
              </a:ext>
            </a:extLst>
          </p:cNvPr>
          <p:cNvSpPr>
            <a:spLocks noGrp="1"/>
          </p:cNvSpPr>
          <p:nvPr>
            <p:ph idx="1"/>
          </p:nvPr>
        </p:nvSpPr>
        <p:spPr/>
        <p:txBody>
          <a:bodyPr/>
          <a:lstStyle/>
          <a:p>
            <a:pPr marL="0" indent="0">
              <a:buNone/>
            </a:pPr>
            <a:r>
              <a:rPr lang="fr-FR" dirty="0"/>
              <a:t>2.   </a:t>
            </a:r>
            <a:r>
              <a:rPr lang="fr-FR" u="sng" dirty="0"/>
              <a:t>Modélisation :</a:t>
            </a:r>
          </a:p>
          <a:p>
            <a:pPr marL="514350" indent="-514350">
              <a:buFont typeface="+mj-lt"/>
              <a:buAutoNum type="arabicPeriod"/>
            </a:pPr>
            <a:endParaRPr lang="fr-FR" u="sng" dirty="0"/>
          </a:p>
          <a:p>
            <a:pPr marL="0" indent="0">
              <a:buNone/>
            </a:pPr>
            <a:r>
              <a:rPr lang="fr-FR" b="1" dirty="0"/>
              <a:t>Merise</a:t>
            </a:r>
            <a:r>
              <a:rPr lang="fr-FR" dirty="0"/>
              <a:t> : Utilise des modèles entité-association, des matrices de dépendances, et des diagrammes de flux de données pour modéliser les </a:t>
            </a:r>
            <a:r>
              <a:rPr lang="fr-FR" b="1" dirty="0"/>
              <a:t>données</a:t>
            </a:r>
            <a:r>
              <a:rPr lang="fr-FR" dirty="0"/>
              <a:t> et les </a:t>
            </a:r>
            <a:r>
              <a:rPr lang="fr-FR" b="1" dirty="0"/>
              <a:t>traitements</a:t>
            </a:r>
            <a:r>
              <a:rPr lang="fr-FR" dirty="0"/>
              <a:t>.</a:t>
            </a:r>
          </a:p>
          <a:p>
            <a:pPr marL="0" indent="0">
              <a:buNone/>
            </a:pPr>
            <a:endParaRPr lang="fr-FR" u="sng" dirty="0"/>
          </a:p>
          <a:p>
            <a:pPr marL="0" indent="0">
              <a:buNone/>
            </a:pPr>
            <a:r>
              <a:rPr lang="fr-FR" b="1" dirty="0"/>
              <a:t>UML</a:t>
            </a:r>
            <a:r>
              <a:rPr lang="fr-FR" dirty="0"/>
              <a:t> : Utilise des diagrammes de classes, des diagrammes d'objets, des diagrammes de séquence, des diagrammes d'états, etc., pour modéliser </a:t>
            </a:r>
            <a:r>
              <a:rPr lang="fr-FR" b="1" dirty="0"/>
              <a:t>les objets et leurs interactions</a:t>
            </a:r>
            <a:r>
              <a:rPr lang="fr-FR" dirty="0"/>
              <a:t>.</a:t>
            </a:r>
          </a:p>
        </p:txBody>
      </p:sp>
    </p:spTree>
    <p:extLst>
      <p:ext uri="{BB962C8B-B14F-4D97-AF65-F5344CB8AC3E}">
        <p14:creationId xmlns:p14="http://schemas.microsoft.com/office/powerpoint/2010/main" val="1877922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r>
              <a:rPr lang="fr-FR" sz="1800" dirty="0"/>
              <a:t>Un exemplaire est un exemplaire d’un livre ou d’une revue</a:t>
            </a:r>
            <a:endParaRPr lang="en-US" sz="1800" dirty="0"/>
          </a:p>
        </p:txBody>
      </p:sp>
      <p:pic>
        <p:nvPicPr>
          <p:cNvPr id="4" name="Image 3">
            <a:extLst>
              <a:ext uri="{FF2B5EF4-FFF2-40B4-BE49-F238E27FC236}">
                <a16:creationId xmlns:a16="http://schemas.microsoft.com/office/drawing/2014/main" id="{46EE8476-5A43-761A-78BD-C12636C5DD05}"/>
              </a:ext>
            </a:extLst>
          </p:cNvPr>
          <p:cNvPicPr>
            <a:picLocks noChangeAspect="1"/>
          </p:cNvPicPr>
          <p:nvPr/>
        </p:nvPicPr>
        <p:blipFill>
          <a:blip r:embed="rId2"/>
          <a:stretch>
            <a:fillRect/>
          </a:stretch>
        </p:blipFill>
        <p:spPr>
          <a:xfrm>
            <a:off x="2826872" y="3005168"/>
            <a:ext cx="5997460" cy="2796782"/>
          </a:xfrm>
          <a:prstGeom prst="rect">
            <a:avLst/>
          </a:prstGeom>
        </p:spPr>
      </p:pic>
    </p:spTree>
    <p:extLst>
      <p:ext uri="{BB962C8B-B14F-4D97-AF65-F5344CB8AC3E}">
        <p14:creationId xmlns:p14="http://schemas.microsoft.com/office/powerpoint/2010/main" val="2494979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pPr marL="0" indent="0">
              <a:buNone/>
            </a:pPr>
            <a:r>
              <a:rPr lang="fr-FR" sz="1800" dirty="0"/>
              <a:t>Tous les exemplaires sont stockés dans un emplacement</a:t>
            </a:r>
          </a:p>
        </p:txBody>
      </p:sp>
      <p:pic>
        <p:nvPicPr>
          <p:cNvPr id="7" name="Image 6">
            <a:extLst>
              <a:ext uri="{FF2B5EF4-FFF2-40B4-BE49-F238E27FC236}">
                <a16:creationId xmlns:a16="http://schemas.microsoft.com/office/drawing/2014/main" id="{68F23D47-3726-3A13-2B3C-30FAB8E5D8D3}"/>
              </a:ext>
            </a:extLst>
          </p:cNvPr>
          <p:cNvPicPr>
            <a:picLocks noChangeAspect="1"/>
          </p:cNvPicPr>
          <p:nvPr/>
        </p:nvPicPr>
        <p:blipFill>
          <a:blip r:embed="rId2"/>
          <a:stretch>
            <a:fillRect/>
          </a:stretch>
        </p:blipFill>
        <p:spPr>
          <a:xfrm>
            <a:off x="2542997" y="2676139"/>
            <a:ext cx="6352863" cy="3503599"/>
          </a:xfrm>
          <a:prstGeom prst="rect">
            <a:avLst/>
          </a:prstGeom>
        </p:spPr>
      </p:pic>
    </p:spTree>
    <p:extLst>
      <p:ext uri="{BB962C8B-B14F-4D97-AF65-F5344CB8AC3E}">
        <p14:creationId xmlns:p14="http://schemas.microsoft.com/office/powerpoint/2010/main" val="40990977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r>
              <a:rPr lang="en-US" sz="1800" dirty="0"/>
              <a:t>Emplacement</a:t>
            </a:r>
          </a:p>
        </p:txBody>
      </p:sp>
      <p:pic>
        <p:nvPicPr>
          <p:cNvPr id="4" name="Image 3">
            <a:extLst>
              <a:ext uri="{FF2B5EF4-FFF2-40B4-BE49-F238E27FC236}">
                <a16:creationId xmlns:a16="http://schemas.microsoft.com/office/drawing/2014/main" id="{968F5755-87A6-8BA0-777B-DB02362F1478}"/>
              </a:ext>
            </a:extLst>
          </p:cNvPr>
          <p:cNvPicPr>
            <a:picLocks noChangeAspect="1"/>
          </p:cNvPicPr>
          <p:nvPr/>
        </p:nvPicPr>
        <p:blipFill>
          <a:blip r:embed="rId2"/>
          <a:stretch>
            <a:fillRect/>
          </a:stretch>
        </p:blipFill>
        <p:spPr>
          <a:xfrm>
            <a:off x="2297151" y="2535134"/>
            <a:ext cx="6826489" cy="3438281"/>
          </a:xfrm>
          <a:prstGeom prst="rect">
            <a:avLst/>
          </a:prstGeom>
        </p:spPr>
      </p:pic>
    </p:spTree>
    <p:extLst>
      <p:ext uri="{BB962C8B-B14F-4D97-AF65-F5344CB8AC3E}">
        <p14:creationId xmlns:p14="http://schemas.microsoft.com/office/powerpoint/2010/main" val="3547835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r>
              <a:rPr lang="en-US" sz="1800" dirty="0"/>
              <a:t>Emplacement</a:t>
            </a:r>
          </a:p>
        </p:txBody>
      </p:sp>
      <p:pic>
        <p:nvPicPr>
          <p:cNvPr id="5" name="Image 4">
            <a:extLst>
              <a:ext uri="{FF2B5EF4-FFF2-40B4-BE49-F238E27FC236}">
                <a16:creationId xmlns:a16="http://schemas.microsoft.com/office/drawing/2014/main" id="{D2063CC0-DE23-D00C-08D2-731CECB9EFFD}"/>
              </a:ext>
            </a:extLst>
          </p:cNvPr>
          <p:cNvPicPr>
            <a:picLocks noChangeAspect="1"/>
          </p:cNvPicPr>
          <p:nvPr/>
        </p:nvPicPr>
        <p:blipFill>
          <a:blip r:embed="rId2"/>
          <a:stretch>
            <a:fillRect/>
          </a:stretch>
        </p:blipFill>
        <p:spPr>
          <a:xfrm>
            <a:off x="2188510" y="2676139"/>
            <a:ext cx="7253787" cy="3595039"/>
          </a:xfrm>
          <a:prstGeom prst="rect">
            <a:avLst/>
          </a:prstGeom>
        </p:spPr>
      </p:pic>
    </p:spTree>
    <p:extLst>
      <p:ext uri="{BB962C8B-B14F-4D97-AF65-F5344CB8AC3E}">
        <p14:creationId xmlns:p14="http://schemas.microsoft.com/office/powerpoint/2010/main" val="3980004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a:t>Diagramme de classes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r>
              <a:rPr lang="en-US" sz="1800" dirty="0"/>
              <a:t>Emplacement</a:t>
            </a:r>
          </a:p>
        </p:txBody>
      </p:sp>
      <p:pic>
        <p:nvPicPr>
          <p:cNvPr id="4" name="Image 3">
            <a:extLst>
              <a:ext uri="{FF2B5EF4-FFF2-40B4-BE49-F238E27FC236}">
                <a16:creationId xmlns:a16="http://schemas.microsoft.com/office/drawing/2014/main" id="{5AA417D2-AFF9-FAC3-0801-2F9C9A3DDCAE}"/>
              </a:ext>
            </a:extLst>
          </p:cNvPr>
          <p:cNvPicPr>
            <a:picLocks noChangeAspect="1"/>
          </p:cNvPicPr>
          <p:nvPr/>
        </p:nvPicPr>
        <p:blipFill>
          <a:blip r:embed="rId2"/>
          <a:stretch>
            <a:fillRect/>
          </a:stretch>
        </p:blipFill>
        <p:spPr>
          <a:xfrm>
            <a:off x="2564780" y="2652677"/>
            <a:ext cx="7245866" cy="3493383"/>
          </a:xfrm>
          <a:prstGeom prst="rect">
            <a:avLst/>
          </a:prstGeom>
        </p:spPr>
      </p:pic>
    </p:spTree>
    <p:extLst>
      <p:ext uri="{BB962C8B-B14F-4D97-AF65-F5344CB8AC3E}">
        <p14:creationId xmlns:p14="http://schemas.microsoft.com/office/powerpoint/2010/main" val="42761709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1046746" y="586822"/>
            <a:ext cx="3560252" cy="1645920"/>
          </a:xfrm>
        </p:spPr>
        <p:txBody>
          <a:bodyPr vert="horz" lIns="91440" tIns="45720" rIns="91440" bIns="45720" rtlCol="0">
            <a:normAutofit/>
          </a:bodyPr>
          <a:lstStyle/>
          <a:p>
            <a:r>
              <a:rPr lang="fr-FR" sz="3200" dirty="0"/>
              <a:t>Diagramme d’objets </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1">
            <a:extLst>
              <a:ext uri="{FF2B5EF4-FFF2-40B4-BE49-F238E27FC236}">
                <a16:creationId xmlns:a16="http://schemas.microsoft.com/office/drawing/2014/main" id="{A00DFB93-08B0-2113-C187-8C9E4125BD54}"/>
              </a:ext>
            </a:extLst>
          </p:cNvPr>
          <p:cNvSpPr>
            <a:spLocks noGrp="1"/>
          </p:cNvSpPr>
          <p:nvPr>
            <p:ph idx="1"/>
          </p:nvPr>
        </p:nvSpPr>
        <p:spPr>
          <a:xfrm>
            <a:off x="5351164" y="586822"/>
            <a:ext cx="6002636" cy="1645920"/>
          </a:xfrm>
        </p:spPr>
        <p:txBody>
          <a:bodyPr anchor="ctr">
            <a:normAutofit/>
          </a:bodyPr>
          <a:lstStyle/>
          <a:p>
            <a:pPr marL="0" indent="0">
              <a:buNone/>
            </a:pPr>
            <a:r>
              <a:rPr lang="fr-FR" sz="1800" dirty="0"/>
              <a:t>Exemple de la bibliothèque (2)</a:t>
            </a:r>
          </a:p>
          <a:p>
            <a:r>
              <a:rPr lang="en-US" sz="1800" dirty="0"/>
              <a:t>Emplacement</a:t>
            </a:r>
          </a:p>
          <a:p>
            <a:r>
              <a:rPr lang="en-US" sz="1800" dirty="0" err="1"/>
              <a:t>Exemplaire</a:t>
            </a:r>
            <a:endParaRPr lang="en-US" sz="1800" dirty="0"/>
          </a:p>
        </p:txBody>
      </p:sp>
      <p:pic>
        <p:nvPicPr>
          <p:cNvPr id="5" name="Image 4">
            <a:extLst>
              <a:ext uri="{FF2B5EF4-FFF2-40B4-BE49-F238E27FC236}">
                <a16:creationId xmlns:a16="http://schemas.microsoft.com/office/drawing/2014/main" id="{7F050C65-E691-C1CB-20A5-26BC32BDD911}"/>
              </a:ext>
            </a:extLst>
          </p:cNvPr>
          <p:cNvPicPr>
            <a:picLocks noChangeAspect="1"/>
          </p:cNvPicPr>
          <p:nvPr/>
        </p:nvPicPr>
        <p:blipFill>
          <a:blip r:embed="rId2"/>
          <a:stretch>
            <a:fillRect/>
          </a:stretch>
        </p:blipFill>
        <p:spPr>
          <a:xfrm>
            <a:off x="2826872" y="2676139"/>
            <a:ext cx="6439458" cy="3673158"/>
          </a:xfrm>
          <a:prstGeom prst="rect">
            <a:avLst/>
          </a:prstGeom>
        </p:spPr>
      </p:pic>
    </p:spTree>
    <p:extLst>
      <p:ext uri="{BB962C8B-B14F-4D97-AF65-F5344CB8AC3E}">
        <p14:creationId xmlns:p14="http://schemas.microsoft.com/office/powerpoint/2010/main" val="23115774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6931A-F91F-0384-0035-24AF822654DC}"/>
              </a:ext>
            </a:extLst>
          </p:cNvPr>
          <p:cNvSpPr>
            <a:spLocks noGrp="1"/>
          </p:cNvSpPr>
          <p:nvPr>
            <p:ph type="title"/>
          </p:nvPr>
        </p:nvSpPr>
        <p:spPr>
          <a:xfrm>
            <a:off x="838200"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Exercice</a:t>
            </a:r>
          </a:p>
        </p:txBody>
      </p:sp>
      <p:sp>
        <p:nvSpPr>
          <p:cNvPr id="3" name="Espace réservé du contenu 2">
            <a:extLst>
              <a:ext uri="{FF2B5EF4-FFF2-40B4-BE49-F238E27FC236}">
                <a16:creationId xmlns:a16="http://schemas.microsoft.com/office/drawing/2014/main" id="{70DAE950-2F01-1485-414F-3D2BBD6DB445}"/>
              </a:ext>
            </a:extLst>
          </p:cNvPr>
          <p:cNvSpPr>
            <a:spLocks noGrp="1"/>
          </p:cNvSpPr>
          <p:nvPr>
            <p:ph idx="1"/>
          </p:nvPr>
        </p:nvSpPr>
        <p:spPr>
          <a:xfrm>
            <a:off x="838200" y="1061424"/>
            <a:ext cx="10515600" cy="5115539"/>
          </a:xfrm>
        </p:spPr>
        <p:txBody>
          <a:bodyPr>
            <a:normAutofit/>
          </a:bodyPr>
          <a:lstStyle/>
          <a:p>
            <a:pPr marL="0" indent="0">
              <a:buNone/>
            </a:pPr>
            <a:r>
              <a:rPr lang="fr-FR" dirty="0"/>
              <a:t>                             </a:t>
            </a:r>
          </a:p>
        </p:txBody>
      </p:sp>
      <p:pic>
        <p:nvPicPr>
          <p:cNvPr id="5" name="Image 4" descr="Une image contenant texte, capture d’écran, Police&#10;&#10;Description générée automatiquement">
            <a:extLst>
              <a:ext uri="{FF2B5EF4-FFF2-40B4-BE49-F238E27FC236}">
                <a16:creationId xmlns:a16="http://schemas.microsoft.com/office/drawing/2014/main" id="{EAA25FCA-554D-513B-41AE-A453A775F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 y="1079501"/>
            <a:ext cx="11247279" cy="4698998"/>
          </a:xfrm>
          <a:prstGeom prst="rect">
            <a:avLst/>
          </a:prstGeom>
        </p:spPr>
      </p:pic>
    </p:spTree>
    <p:extLst>
      <p:ext uri="{BB962C8B-B14F-4D97-AF65-F5344CB8AC3E}">
        <p14:creationId xmlns:p14="http://schemas.microsoft.com/office/powerpoint/2010/main" val="33870326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6931A-F91F-0384-0035-24AF822654DC}"/>
              </a:ext>
            </a:extLst>
          </p:cNvPr>
          <p:cNvSpPr>
            <a:spLocks noGrp="1"/>
          </p:cNvSpPr>
          <p:nvPr>
            <p:ph type="title"/>
          </p:nvPr>
        </p:nvSpPr>
        <p:spPr>
          <a:xfrm>
            <a:off x="838200" y="-264139"/>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Solution</a:t>
            </a:r>
          </a:p>
        </p:txBody>
      </p:sp>
      <p:sp>
        <p:nvSpPr>
          <p:cNvPr id="3" name="Espace réservé du contenu 2">
            <a:extLst>
              <a:ext uri="{FF2B5EF4-FFF2-40B4-BE49-F238E27FC236}">
                <a16:creationId xmlns:a16="http://schemas.microsoft.com/office/drawing/2014/main" id="{70DAE950-2F01-1485-414F-3D2BBD6DB445}"/>
              </a:ext>
            </a:extLst>
          </p:cNvPr>
          <p:cNvSpPr>
            <a:spLocks noGrp="1"/>
          </p:cNvSpPr>
          <p:nvPr>
            <p:ph idx="1"/>
          </p:nvPr>
        </p:nvSpPr>
        <p:spPr>
          <a:xfrm>
            <a:off x="838200" y="1061424"/>
            <a:ext cx="10515600" cy="5115539"/>
          </a:xfrm>
        </p:spPr>
        <p:txBody>
          <a:bodyPr>
            <a:normAutofit/>
          </a:bodyPr>
          <a:lstStyle/>
          <a:p>
            <a:pPr marL="0" indent="0">
              <a:buNone/>
            </a:pPr>
            <a:r>
              <a:rPr lang="fr-FR" dirty="0"/>
              <a:t>                             </a:t>
            </a:r>
            <a:br>
              <a:rPr lang="fr-FR" dirty="0"/>
            </a:br>
            <a:endParaRPr lang="fr-FR" dirty="0"/>
          </a:p>
        </p:txBody>
      </p:sp>
    </p:spTree>
    <p:extLst>
      <p:ext uri="{BB962C8B-B14F-4D97-AF65-F5344CB8AC3E}">
        <p14:creationId xmlns:p14="http://schemas.microsoft.com/office/powerpoint/2010/main" val="22933349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7F7924-A5E1-B130-80BC-D25F5BC8B2B8}"/>
              </a:ext>
            </a:extLst>
          </p:cNvPr>
          <p:cNvSpPr>
            <a:spLocks noGrp="1"/>
          </p:cNvSpPr>
          <p:nvPr>
            <p:ph type="title"/>
          </p:nvPr>
        </p:nvSpPr>
        <p:spPr/>
        <p:txBody>
          <a:bodyPr/>
          <a:lstStyle/>
          <a:p>
            <a:r>
              <a:rPr lang="fr-FR" dirty="0">
                <a:solidFill>
                  <a:schemeClr val="tx2">
                    <a:lumMod val="90000"/>
                    <a:lumOff val="10000"/>
                  </a:schemeClr>
                </a:solidFill>
              </a:rPr>
              <a:t>Diagramme de classes </a:t>
            </a:r>
            <a:br>
              <a:rPr lang="fr-FR" dirty="0">
                <a:solidFill>
                  <a:schemeClr val="tx2">
                    <a:lumMod val="90000"/>
                    <a:lumOff val="10000"/>
                  </a:schemeClr>
                </a:solidFill>
              </a:rPr>
            </a:br>
            <a:r>
              <a:rPr lang="fr-FR" dirty="0">
                <a:solidFill>
                  <a:schemeClr val="tx2">
                    <a:lumMod val="90000"/>
                    <a:lumOff val="10000"/>
                  </a:schemeClr>
                </a:solidFill>
              </a:rPr>
              <a:t>2. </a:t>
            </a:r>
            <a:r>
              <a:rPr lang="fr-FR" i="1" dirty="0">
                <a:solidFill>
                  <a:schemeClr val="bg2">
                    <a:lumMod val="25000"/>
                  </a:schemeClr>
                </a:solidFill>
              </a:rPr>
              <a:t>Associations particulières, héritage </a:t>
            </a:r>
          </a:p>
        </p:txBody>
      </p:sp>
      <p:sp>
        <p:nvSpPr>
          <p:cNvPr id="3" name="Espace réservé du contenu 2">
            <a:extLst>
              <a:ext uri="{FF2B5EF4-FFF2-40B4-BE49-F238E27FC236}">
                <a16:creationId xmlns:a16="http://schemas.microsoft.com/office/drawing/2014/main" id="{0F82B1E0-C76D-04C9-65FE-B3B4A4C77DD4}"/>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21546395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55CD9-B9C0-1A29-05F5-6AF8C7D2DD45}"/>
              </a:ext>
            </a:extLst>
          </p:cNvPr>
          <p:cNvSpPr>
            <a:spLocks noGrp="1"/>
          </p:cNvSpPr>
          <p:nvPr>
            <p:ph type="title"/>
          </p:nvPr>
        </p:nvSpPr>
        <p:spPr>
          <a:xfrm>
            <a:off x="838200" y="-121812"/>
            <a:ext cx="10515600" cy="1325563"/>
          </a:xfrm>
        </p:spPr>
        <p:txBody>
          <a:bodyPr vert="horz" lIns="91440" tIns="45720" rIns="91440" bIns="45720" rtlCol="0" anchor="ctr">
            <a:normAutofit/>
          </a:bodyPr>
          <a:lstStyle/>
          <a:p>
            <a:pPr algn="ctr"/>
            <a:r>
              <a:rPr lang="fr-FR" dirty="0">
                <a:solidFill>
                  <a:schemeClr val="tx2">
                    <a:lumMod val="90000"/>
                    <a:lumOff val="10000"/>
                  </a:schemeClr>
                </a:solidFill>
              </a:rPr>
              <a:t>Diagramme de classes</a:t>
            </a:r>
            <a:br>
              <a:rPr lang="fr-FR" dirty="0">
                <a:solidFill>
                  <a:schemeClr val="tx2">
                    <a:lumMod val="90000"/>
                    <a:lumOff val="10000"/>
                  </a:schemeClr>
                </a:solidFill>
              </a:rPr>
            </a:br>
            <a:r>
              <a:rPr lang="fr-FR" i="1" dirty="0">
                <a:solidFill>
                  <a:schemeClr val="bg2">
                    <a:lumMod val="25000"/>
                  </a:schemeClr>
                </a:solidFill>
              </a:rPr>
              <a:t>Association réflexive</a:t>
            </a:r>
            <a:endParaRPr lang="fr-FR" sz="3600" i="1" dirty="0">
              <a:solidFill>
                <a:schemeClr val="bg2">
                  <a:lumMod val="25000"/>
                </a:schemeClr>
              </a:solidFill>
            </a:endParaRPr>
          </a:p>
        </p:txBody>
      </p:sp>
      <p:sp>
        <p:nvSpPr>
          <p:cNvPr id="3" name="Espace réservé du contenu 2">
            <a:extLst>
              <a:ext uri="{FF2B5EF4-FFF2-40B4-BE49-F238E27FC236}">
                <a16:creationId xmlns:a16="http://schemas.microsoft.com/office/drawing/2014/main" id="{0F90589F-2A23-9CC9-F9B0-A30CEB6866D2}"/>
              </a:ext>
            </a:extLst>
          </p:cNvPr>
          <p:cNvSpPr>
            <a:spLocks noGrp="1"/>
          </p:cNvSpPr>
          <p:nvPr>
            <p:ph idx="1"/>
          </p:nvPr>
        </p:nvSpPr>
        <p:spPr/>
        <p:txBody>
          <a:bodyPr>
            <a:normAutofit/>
          </a:bodyPr>
          <a:lstStyle/>
          <a:p>
            <a:pPr marL="0" indent="0">
              <a:buNone/>
            </a:pPr>
            <a:r>
              <a:rPr lang="fr-FR" dirty="0"/>
              <a:t>Diagramme de classes :</a:t>
            </a:r>
          </a:p>
        </p:txBody>
      </p:sp>
      <p:pic>
        <p:nvPicPr>
          <p:cNvPr id="5" name="Image 4">
            <a:extLst>
              <a:ext uri="{FF2B5EF4-FFF2-40B4-BE49-F238E27FC236}">
                <a16:creationId xmlns:a16="http://schemas.microsoft.com/office/drawing/2014/main" id="{01F60D61-025B-BA7A-300D-2B079A4D5A00}"/>
              </a:ext>
            </a:extLst>
          </p:cNvPr>
          <p:cNvPicPr>
            <a:picLocks noChangeAspect="1"/>
          </p:cNvPicPr>
          <p:nvPr/>
        </p:nvPicPr>
        <p:blipFill>
          <a:blip r:embed="rId3"/>
          <a:stretch>
            <a:fillRect/>
          </a:stretch>
        </p:blipFill>
        <p:spPr>
          <a:xfrm>
            <a:off x="1081535" y="2277509"/>
            <a:ext cx="4777302" cy="1834629"/>
          </a:xfrm>
          <a:prstGeom prst="rect">
            <a:avLst/>
          </a:prstGeom>
        </p:spPr>
      </p:pic>
      <p:pic>
        <p:nvPicPr>
          <p:cNvPr id="6" name="Image 5">
            <a:extLst>
              <a:ext uri="{FF2B5EF4-FFF2-40B4-BE49-F238E27FC236}">
                <a16:creationId xmlns:a16="http://schemas.microsoft.com/office/drawing/2014/main" id="{0017AB32-AD6B-C103-BDE3-D1F61B9EAF98}"/>
              </a:ext>
            </a:extLst>
          </p:cNvPr>
          <p:cNvPicPr>
            <a:picLocks noChangeAspect="1"/>
          </p:cNvPicPr>
          <p:nvPr/>
        </p:nvPicPr>
        <p:blipFill>
          <a:blip r:embed="rId4"/>
          <a:stretch>
            <a:fillRect/>
          </a:stretch>
        </p:blipFill>
        <p:spPr>
          <a:xfrm>
            <a:off x="7223754" y="3512708"/>
            <a:ext cx="4435224" cy="2575783"/>
          </a:xfrm>
          <a:prstGeom prst="rect">
            <a:avLst/>
          </a:prstGeom>
        </p:spPr>
      </p:pic>
    </p:spTree>
    <p:extLst>
      <p:ext uri="{BB962C8B-B14F-4D97-AF65-F5344CB8AC3E}">
        <p14:creationId xmlns:p14="http://schemas.microsoft.com/office/powerpoint/2010/main" val="156370430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3001</TotalTime>
  <Words>5857</Words>
  <Application>Microsoft Office PowerPoint</Application>
  <PresentationFormat>Grand écran</PresentationFormat>
  <Paragraphs>742</Paragraphs>
  <Slides>140</Slides>
  <Notes>26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140</vt:i4>
      </vt:variant>
    </vt:vector>
  </HeadingPairs>
  <TitlesOfParts>
    <vt:vector size="146" baseType="lpstr">
      <vt:lpstr>Aptos</vt:lpstr>
      <vt:lpstr>Aptos Display</vt:lpstr>
      <vt:lpstr>Arial</vt:lpstr>
      <vt:lpstr>Calibri</vt:lpstr>
      <vt:lpstr>Verdana</vt:lpstr>
      <vt:lpstr>Thème Office</vt:lpstr>
      <vt:lpstr>Analyse et Conception MERISE / UML</vt:lpstr>
      <vt:lpstr>Processus de développement   V</vt:lpstr>
      <vt:lpstr>Processus de développement  AGILE</vt:lpstr>
      <vt:lpstr>Phase d’analyse et conception </vt:lpstr>
      <vt:lpstr>Phase d’analyse et conception </vt:lpstr>
      <vt:lpstr>MERISE</vt:lpstr>
      <vt:lpstr>UML (Unified Modeling Language) </vt:lpstr>
      <vt:lpstr>Différences entre la méthode Merise et UML</vt:lpstr>
      <vt:lpstr>Différence entre la méthode Merise et UML</vt:lpstr>
      <vt:lpstr>Différence entre la méthode Merise et UML</vt:lpstr>
      <vt:lpstr>M    Méthode E     d’Etude  R     et de Réalisation I       Informatique S     des Système  E     d’Entreprise  </vt:lpstr>
      <vt:lpstr>Phases de la méthode Merise(1)</vt:lpstr>
      <vt:lpstr>Phases de la méthode Merise (2)</vt:lpstr>
      <vt:lpstr>Modèle Conceptuel des Données (MCD)</vt:lpstr>
      <vt:lpstr>Modèle Conceptuel des Données (MCD)</vt:lpstr>
      <vt:lpstr>Modèle Conceptuel des Données (MCD)</vt:lpstr>
      <vt:lpstr>Modèle Conceptuel des Données (MCD)</vt:lpstr>
      <vt:lpstr>Modèle Conceptuel des Données (MCD)</vt:lpstr>
      <vt:lpstr>Modèle Conceptuel des Données (MCD)</vt:lpstr>
      <vt:lpstr>Modèle Conceptuel des Données (MCD)</vt:lpstr>
      <vt:lpstr>Modèle Conceptuel des Données (MCD)</vt:lpstr>
      <vt:lpstr>Exercice</vt:lpstr>
      <vt:lpstr>Solution</vt:lpstr>
      <vt:lpstr>Modèle Logique des Données (MLD)</vt:lpstr>
      <vt:lpstr>Le passage du MCD au MLD</vt:lpstr>
      <vt:lpstr>Le passage du MCD au MLD</vt:lpstr>
      <vt:lpstr>Le passage du MCD au MLD</vt:lpstr>
      <vt:lpstr>Le passage du MCD au MLD</vt:lpstr>
      <vt:lpstr>Le passage du MCD au MLD</vt:lpstr>
      <vt:lpstr>Le passage du MCD au MLD</vt:lpstr>
      <vt:lpstr>Exercice : Elaboration du MLD</vt:lpstr>
      <vt:lpstr>Solution</vt:lpstr>
      <vt:lpstr>Le passage au SQL </vt:lpstr>
      <vt:lpstr>Présentation PowerPoint</vt:lpstr>
      <vt:lpstr>Normalisation </vt:lpstr>
      <vt:lpstr>Extensions MERISE II  Identification relative</vt:lpstr>
      <vt:lpstr>Extensions MERISE II  Identification relative</vt:lpstr>
      <vt:lpstr>Extensions MERISE II  Identification relative</vt:lpstr>
      <vt:lpstr>Extensions MERISE II  Héritage</vt:lpstr>
      <vt:lpstr>Extensions MERISE II  Héritage par disjonction </vt:lpstr>
      <vt:lpstr>Extensions MERISE II  Héritage par couverture</vt:lpstr>
      <vt:lpstr>Extensions MERISE II  Héritage par patition</vt:lpstr>
      <vt:lpstr>UML (Unified Modeling Language) </vt:lpstr>
      <vt:lpstr>Type de diagrammes</vt:lpstr>
      <vt:lpstr>Diagrammes Comportementaux</vt:lpstr>
      <vt:lpstr>Diagrammes Structurels</vt:lpstr>
      <vt:lpstr>Cas d'utilisation UML </vt:lpstr>
      <vt:lpstr>Scénarios d'utilisation </vt:lpstr>
      <vt:lpstr>Scénarios d'utilisation </vt:lpstr>
      <vt:lpstr>Cas d'utilisation </vt:lpstr>
      <vt:lpstr>Diagramme de cas d’utilisation (use case)</vt:lpstr>
      <vt:lpstr>Exemple :  cas d’utilisation (use case)</vt:lpstr>
      <vt:lpstr>Exemple : généralisation de rôle</vt:lpstr>
      <vt:lpstr>Exemple : généralisation de rôle</vt:lpstr>
      <vt:lpstr>Relation entre cas d’utilisation </vt:lpstr>
      <vt:lpstr>Relation entre cas d’utilisation </vt:lpstr>
      <vt:lpstr>Relation entre cas d’utilisation </vt:lpstr>
      <vt:lpstr>Relation entre cas d’utilisation </vt:lpstr>
      <vt:lpstr>Exercice</vt:lpstr>
      <vt:lpstr>Solution</vt:lpstr>
      <vt:lpstr>Exercice</vt:lpstr>
      <vt:lpstr>Solution</vt:lpstr>
      <vt:lpstr>Présentation PowerPoint</vt:lpstr>
      <vt:lpstr>Exercice</vt:lpstr>
      <vt:lpstr>Solution</vt:lpstr>
      <vt:lpstr>Présentation PowerPoint</vt:lpstr>
      <vt:lpstr>Exercice</vt:lpstr>
      <vt:lpstr>Solution</vt:lpstr>
      <vt:lpstr>Présentation PowerPoint</vt:lpstr>
      <vt:lpstr>Conclusion</vt:lpstr>
      <vt:lpstr>Diagramme de classes Objets, classes et associations</vt:lpstr>
      <vt:lpstr>Diagramme  Objets et classes</vt:lpstr>
      <vt:lpstr>Diagramme Objets et classes</vt:lpstr>
      <vt:lpstr>Diagramme de classes</vt:lpstr>
      <vt:lpstr>Diagramme de classes</vt:lpstr>
      <vt:lpstr>Diagramme de classes</vt:lpstr>
      <vt:lpstr>Diagramme de classes</vt:lpstr>
      <vt:lpstr>Exemple </vt:lpstr>
      <vt:lpstr>Diagramme de classes</vt:lpstr>
      <vt:lpstr>Diagramme de classes</vt:lpstr>
      <vt:lpstr>Diagramme de classes</vt:lpstr>
      <vt:lpstr>Lien entre objets </vt:lpstr>
      <vt:lpstr>Relations entre objets</vt:lpstr>
      <vt:lpstr>Relations entre objets</vt:lpstr>
      <vt:lpstr>Relations entre classes</vt:lpstr>
      <vt:lpstr>Attribut et association </vt:lpstr>
      <vt:lpstr>Multiplicités</vt:lpstr>
      <vt:lpstr>Multiplicités</vt:lpstr>
      <vt:lpstr>Diagramme de classes</vt:lpstr>
      <vt:lpstr>Diagramme de classes</vt:lpstr>
      <vt:lpstr>Diagramme de classes</vt:lpstr>
      <vt:lpstr>Diagramme de classes</vt:lpstr>
      <vt:lpstr>Diagramme de classes</vt:lpstr>
      <vt:lpstr>Diagramme de classes</vt:lpstr>
      <vt:lpstr>Diagramme d’objets </vt:lpstr>
      <vt:lpstr>Exercice</vt:lpstr>
      <vt:lpstr>Solution</vt:lpstr>
      <vt:lpstr>Diagramme de classes  2. Associations particulières, héritage </vt:lpstr>
      <vt:lpstr>Diagramme de classes Association réflexive</vt:lpstr>
      <vt:lpstr>Diagramme de classes Associations multiples</vt:lpstr>
      <vt:lpstr>Diagramme de classes Classe-association</vt:lpstr>
      <vt:lpstr>Diagramme de classes Classe-association</vt:lpstr>
      <vt:lpstr>Classe-association  Exemple de diagramme d’objets</vt:lpstr>
      <vt:lpstr>Diagramme de classes</vt:lpstr>
      <vt:lpstr>Diagramme de classes</vt:lpstr>
      <vt:lpstr>Diagramme d’objet</vt:lpstr>
      <vt:lpstr>Diagramme de classes Association n-aire</vt:lpstr>
      <vt:lpstr>Diagramme de classes Association n-aire</vt:lpstr>
      <vt:lpstr>Hiérarchie de classes</vt:lpstr>
      <vt:lpstr>Hiérarchie de classes</vt:lpstr>
      <vt:lpstr>Hiérarchie de classes</vt:lpstr>
      <vt:lpstr>Classe abstraite</vt:lpstr>
      <vt:lpstr>Diagramme de classes</vt:lpstr>
      <vt:lpstr>Diagramme de classes</vt:lpstr>
      <vt:lpstr>Navigabilité</vt:lpstr>
      <vt:lpstr>Agrégation </vt:lpstr>
      <vt:lpstr>Agrégation faible</vt:lpstr>
      <vt:lpstr>Composition</vt:lpstr>
      <vt:lpstr>Diagramme de classes</vt:lpstr>
      <vt:lpstr>Limites du diagramme de classes </vt:lpstr>
      <vt:lpstr>Limites du diagramme de classes </vt:lpstr>
      <vt:lpstr>Contraintes sur les attributs </vt:lpstr>
      <vt:lpstr>Contraintes sur les attributs </vt:lpstr>
      <vt:lpstr>Contraintes sur les associations  </vt:lpstr>
      <vt:lpstr>Contraintes sur les associations  </vt:lpstr>
      <vt:lpstr>Contraintes sur les associations  </vt:lpstr>
      <vt:lpstr>Contraintes sur les associations  </vt:lpstr>
      <vt:lpstr>Contraintes sur les associations  </vt:lpstr>
      <vt:lpstr>Contraintes sur les associations  </vt:lpstr>
      <vt:lpstr>Contraintes sur les multiplicité </vt:lpstr>
      <vt:lpstr>Contraintes sur les multiplicité </vt:lpstr>
      <vt:lpstr>Opérations</vt:lpstr>
      <vt:lpstr>Opérations</vt:lpstr>
      <vt:lpstr>Opérations</vt:lpstr>
      <vt:lpstr>Exercice</vt:lpstr>
      <vt:lpstr>Solution</vt:lpstr>
      <vt:lpstr>Exercice</vt:lpstr>
      <vt:lpstr>Solution</vt:lpstr>
      <vt:lpstr>Diagramme d’activité</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Famille JoZiCaEv</dc:creator>
  <cp:lastModifiedBy>Famille JoZiCaEv</cp:lastModifiedBy>
  <cp:revision>19</cp:revision>
  <dcterms:created xsi:type="dcterms:W3CDTF">2024-05-31T16:11:01Z</dcterms:created>
  <dcterms:modified xsi:type="dcterms:W3CDTF">2024-06-05T21:32:15Z</dcterms:modified>
</cp:coreProperties>
</file>